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handoutMasterIdLst>
    <p:handoutMasterId r:id="rId65"/>
  </p:handoutMasterIdLst>
  <p:sldIdLst>
    <p:sldId id="256" r:id="rId2"/>
    <p:sldId id="337" r:id="rId3"/>
    <p:sldId id="276" r:id="rId4"/>
    <p:sldId id="311" r:id="rId5"/>
    <p:sldId id="321" r:id="rId6"/>
    <p:sldId id="338" r:id="rId7"/>
    <p:sldId id="371" r:id="rId8"/>
    <p:sldId id="372" r:id="rId9"/>
    <p:sldId id="380" r:id="rId10"/>
    <p:sldId id="381" r:id="rId11"/>
    <p:sldId id="382" r:id="rId12"/>
    <p:sldId id="336" r:id="rId13"/>
    <p:sldId id="370" r:id="rId14"/>
    <p:sldId id="369" r:id="rId15"/>
    <p:sldId id="368" r:id="rId16"/>
    <p:sldId id="367" r:id="rId17"/>
    <p:sldId id="366" r:id="rId18"/>
    <p:sldId id="290" r:id="rId19"/>
    <p:sldId id="319" r:id="rId20"/>
    <p:sldId id="346" r:id="rId21"/>
    <p:sldId id="342" r:id="rId22"/>
    <p:sldId id="330" r:id="rId23"/>
    <p:sldId id="358" r:id="rId24"/>
    <p:sldId id="347" r:id="rId25"/>
    <p:sldId id="297" r:id="rId26"/>
    <p:sldId id="345" r:id="rId27"/>
    <p:sldId id="344" r:id="rId28"/>
    <p:sldId id="348" r:id="rId29"/>
    <p:sldId id="386" r:id="rId30"/>
    <p:sldId id="387" r:id="rId31"/>
    <p:sldId id="343" r:id="rId32"/>
    <p:sldId id="359" r:id="rId33"/>
    <p:sldId id="349" r:id="rId34"/>
    <p:sldId id="295" r:id="rId35"/>
    <p:sldId id="322" r:id="rId36"/>
    <p:sldId id="375" r:id="rId37"/>
    <p:sldId id="362" r:id="rId38"/>
    <p:sldId id="350" r:id="rId39"/>
    <p:sldId id="378" r:id="rId40"/>
    <p:sldId id="360" r:id="rId41"/>
    <p:sldId id="377" r:id="rId42"/>
    <p:sldId id="352" r:id="rId43"/>
    <p:sldId id="300" r:id="rId44"/>
    <p:sldId id="301" r:id="rId45"/>
    <p:sldId id="361" r:id="rId46"/>
    <p:sldId id="351" r:id="rId47"/>
    <p:sldId id="298" r:id="rId48"/>
    <p:sldId id="364" r:id="rId49"/>
    <p:sldId id="363" r:id="rId50"/>
    <p:sldId id="365" r:id="rId51"/>
    <p:sldId id="356" r:id="rId52"/>
    <p:sldId id="309" r:id="rId53"/>
    <p:sldId id="384" r:id="rId54"/>
    <p:sldId id="385" r:id="rId55"/>
    <p:sldId id="373" r:id="rId56"/>
    <p:sldId id="310" r:id="rId57"/>
    <p:sldId id="354" r:id="rId58"/>
    <p:sldId id="353" r:id="rId59"/>
    <p:sldId id="258" r:id="rId60"/>
    <p:sldId id="334" r:id="rId61"/>
    <p:sldId id="332" r:id="rId62"/>
    <p:sldId id="379" r:id="rId63"/>
  </p:sldIdLst>
  <p:sldSz cx="16256000" cy="9144000"/>
  <p:notesSz cx="6858000" cy="9144000"/>
  <p:defaultTextStyle>
    <a:lvl1pPr algn="ctr" defTabSz="546100">
      <a:defRPr sz="3200">
        <a:latin typeface="Gill Sans"/>
        <a:ea typeface="Gill Sans"/>
        <a:cs typeface="Gill Sans"/>
        <a:sym typeface="Gill Sans"/>
      </a:defRPr>
    </a:lvl1pPr>
    <a:lvl2pPr indent="228600" algn="ctr" defTabSz="546100">
      <a:defRPr sz="3200">
        <a:latin typeface="Gill Sans"/>
        <a:ea typeface="Gill Sans"/>
        <a:cs typeface="Gill Sans"/>
        <a:sym typeface="Gill Sans"/>
      </a:defRPr>
    </a:lvl2pPr>
    <a:lvl3pPr indent="457200" algn="ctr" defTabSz="546100">
      <a:defRPr sz="3200">
        <a:latin typeface="Gill Sans"/>
        <a:ea typeface="Gill Sans"/>
        <a:cs typeface="Gill Sans"/>
        <a:sym typeface="Gill Sans"/>
      </a:defRPr>
    </a:lvl3pPr>
    <a:lvl4pPr indent="685800" algn="ctr" defTabSz="546100">
      <a:defRPr sz="3200">
        <a:latin typeface="Gill Sans"/>
        <a:ea typeface="Gill Sans"/>
        <a:cs typeface="Gill Sans"/>
        <a:sym typeface="Gill Sans"/>
      </a:defRPr>
    </a:lvl4pPr>
    <a:lvl5pPr indent="914400" algn="ctr" defTabSz="546100">
      <a:defRPr sz="3200">
        <a:latin typeface="Gill Sans"/>
        <a:ea typeface="Gill Sans"/>
        <a:cs typeface="Gill Sans"/>
        <a:sym typeface="Gill Sans"/>
      </a:defRPr>
    </a:lvl5pPr>
    <a:lvl6pPr indent="1143000" algn="ctr" defTabSz="546100">
      <a:defRPr sz="3200">
        <a:latin typeface="Gill Sans"/>
        <a:ea typeface="Gill Sans"/>
        <a:cs typeface="Gill Sans"/>
        <a:sym typeface="Gill Sans"/>
      </a:defRPr>
    </a:lvl6pPr>
    <a:lvl7pPr indent="1371600" algn="ctr" defTabSz="546100">
      <a:defRPr sz="3200">
        <a:latin typeface="Gill Sans"/>
        <a:ea typeface="Gill Sans"/>
        <a:cs typeface="Gill Sans"/>
        <a:sym typeface="Gill Sans"/>
      </a:defRPr>
    </a:lvl7pPr>
    <a:lvl8pPr indent="1600200" algn="ctr" defTabSz="546100">
      <a:defRPr sz="3200">
        <a:latin typeface="Gill Sans"/>
        <a:ea typeface="Gill Sans"/>
        <a:cs typeface="Gill Sans"/>
        <a:sym typeface="Gill Sans"/>
      </a:defRPr>
    </a:lvl8pPr>
    <a:lvl9pPr indent="1828800" algn="ctr" defTabSz="546100">
      <a:defRPr sz="3200">
        <a:latin typeface="Gill Sans"/>
        <a:ea typeface="Gill Sans"/>
        <a:cs typeface="Gill Sans"/>
        <a:sym typeface="Gill San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6262"/>
    <a:srgbClr val="595A5D"/>
    <a:srgbClr val="343434"/>
    <a:srgbClr val="000000"/>
    <a:srgbClr val="BFBFBF"/>
    <a:srgbClr val="DEA700"/>
    <a:srgbClr val="F5AF33"/>
    <a:srgbClr val="2222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85"/>
    <p:restoredTop sz="80891"/>
  </p:normalViewPr>
  <p:slideViewPr>
    <p:cSldViewPr snapToGrid="0">
      <p:cViewPr>
        <p:scale>
          <a:sx n="74" d="100"/>
          <a:sy n="74" d="100"/>
        </p:scale>
        <p:origin x="888"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87" d="100"/>
          <a:sy n="87" d="100"/>
        </p:scale>
        <p:origin x="390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9" Type="http://schemas.microsoft.com/office/2015/10/relationships/revisionInfo" Target="revisionInfo.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9322F-EC1B-F149-83D8-924615DF0F70}" type="datetimeFigureOut">
              <a:rPr lang="en-US" smtClean="0"/>
              <a:t>6/22/18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279D59-5590-0246-8E79-9726F0ED7A1A}" type="slidenum">
              <a:rPr lang="en-US" smtClean="0"/>
              <a:t>‹#›</a:t>
            </a:fld>
            <a:endParaRPr lang="en-US"/>
          </a:p>
        </p:txBody>
      </p:sp>
    </p:spTree>
    <p:extLst>
      <p:ext uri="{BB962C8B-B14F-4D97-AF65-F5344CB8AC3E}">
        <p14:creationId xmlns:p14="http://schemas.microsoft.com/office/powerpoint/2010/main" val="779501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Shape 3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40" name="Shape 4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107393998"/>
      </p:ext>
    </p:extLst>
  </p:cSld>
  <p:clrMap bg1="lt1" tx1="dk1" bg2="lt2" tx2="dk2" accent1="accent1" accent2="accent2" accent3="accent3" accent4="accent4" accent5="accent5" accent6="accent6" hlink="hlink" folHlink="folHlink"/>
  <p:notesStyle>
    <a:lvl1pPr defTabSz="546100">
      <a:defRPr sz="2000">
        <a:latin typeface="Lucida Grande"/>
        <a:ea typeface="Lucida Grande"/>
        <a:cs typeface="Lucida Grande"/>
        <a:sym typeface="Lucida Grande"/>
      </a:defRPr>
    </a:lvl1pPr>
    <a:lvl2pPr indent="228600" defTabSz="546100">
      <a:defRPr sz="2000">
        <a:latin typeface="Lucida Grande"/>
        <a:ea typeface="Lucida Grande"/>
        <a:cs typeface="Lucida Grande"/>
        <a:sym typeface="Lucida Grande"/>
      </a:defRPr>
    </a:lvl2pPr>
    <a:lvl3pPr indent="457200" defTabSz="546100">
      <a:defRPr sz="2000">
        <a:latin typeface="Lucida Grande"/>
        <a:ea typeface="Lucida Grande"/>
        <a:cs typeface="Lucida Grande"/>
        <a:sym typeface="Lucida Grande"/>
      </a:defRPr>
    </a:lvl3pPr>
    <a:lvl4pPr indent="685800" defTabSz="546100">
      <a:defRPr sz="2000">
        <a:latin typeface="Lucida Grande"/>
        <a:ea typeface="Lucida Grande"/>
        <a:cs typeface="Lucida Grande"/>
        <a:sym typeface="Lucida Grande"/>
      </a:defRPr>
    </a:lvl4pPr>
    <a:lvl5pPr indent="914400" defTabSz="546100">
      <a:defRPr sz="2000">
        <a:latin typeface="Lucida Grande"/>
        <a:ea typeface="Lucida Grande"/>
        <a:cs typeface="Lucida Grande"/>
        <a:sym typeface="Lucida Grande"/>
      </a:defRPr>
    </a:lvl5pPr>
    <a:lvl6pPr indent="1143000" defTabSz="546100">
      <a:defRPr sz="2000">
        <a:latin typeface="Lucida Grande"/>
        <a:ea typeface="Lucida Grande"/>
        <a:cs typeface="Lucida Grande"/>
        <a:sym typeface="Lucida Grande"/>
      </a:defRPr>
    </a:lvl6pPr>
    <a:lvl7pPr indent="1371600" defTabSz="546100">
      <a:defRPr sz="2000">
        <a:latin typeface="Lucida Grande"/>
        <a:ea typeface="Lucida Grande"/>
        <a:cs typeface="Lucida Grande"/>
        <a:sym typeface="Lucida Grande"/>
      </a:defRPr>
    </a:lvl7pPr>
    <a:lvl8pPr indent="1600200" defTabSz="546100">
      <a:defRPr sz="2000">
        <a:latin typeface="Lucida Grande"/>
        <a:ea typeface="Lucida Grande"/>
        <a:cs typeface="Lucida Grande"/>
        <a:sym typeface="Lucida Grande"/>
      </a:defRPr>
    </a:lvl8pPr>
    <a:lvl9pPr indent="1828800" defTabSz="546100">
      <a:defRPr sz="2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12028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79955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67330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Availability</a:t>
            </a:r>
            <a:r>
              <a:rPr lang="en-US" baseline="0" dirty="0" smtClean="0"/>
              <a:t> and partition tolerance are business properties….usually business prefers sacrifice consistency and deal with it in a different way</a:t>
            </a:r>
          </a:p>
          <a:p>
            <a:endParaRPr lang="en-US" baseline="0" dirty="0" smtClean="0"/>
          </a:p>
          <a:p>
            <a:r>
              <a:rPr lang="en-US" baseline="0" dirty="0" smtClean="0"/>
              <a:t>AP</a:t>
            </a:r>
            <a:endParaRPr lang="en-US" dirty="0"/>
          </a:p>
        </p:txBody>
      </p:sp>
    </p:spTree>
    <p:extLst>
      <p:ext uri="{BB962C8B-B14F-4D97-AF65-F5344CB8AC3E}">
        <p14:creationId xmlns:p14="http://schemas.microsoft.com/office/powerpoint/2010/main" val="2081379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Blochchain</a:t>
            </a:r>
            <a:r>
              <a:rPr lang="en-US" dirty="0" smtClean="0"/>
              <a:t> is more than just technology….is</a:t>
            </a:r>
            <a:r>
              <a:rPr lang="en-US" baseline="0" dirty="0" smtClean="0"/>
              <a:t> also a social and Economy phenomenon…but today we will not cover the social and economic part</a:t>
            </a:r>
            <a:endParaRPr lang="en-US" dirty="0"/>
          </a:p>
        </p:txBody>
      </p:sp>
    </p:spTree>
    <p:extLst>
      <p:ext uri="{BB962C8B-B14F-4D97-AF65-F5344CB8AC3E}">
        <p14:creationId xmlns:p14="http://schemas.microsoft.com/office/powerpoint/2010/main" val="712814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a:t>
            </a:r>
            <a:r>
              <a:rPr lang="en-US" baseline="0" dirty="0" smtClean="0"/>
              <a:t> our case here we will assume that the timestamp is the unique id</a:t>
            </a:r>
            <a:endParaRPr lang="en-US" dirty="0"/>
          </a:p>
        </p:txBody>
      </p:sp>
    </p:spTree>
    <p:extLst>
      <p:ext uri="{BB962C8B-B14F-4D97-AF65-F5344CB8AC3E}">
        <p14:creationId xmlns:p14="http://schemas.microsoft.com/office/powerpoint/2010/main" val="1777724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000" dirty="0" smtClean="0"/>
              <a:t>How do we sign a transaction? And how do we validate it?</a:t>
            </a:r>
          </a:p>
          <a:p>
            <a:r>
              <a:rPr lang="en-US" sz="2000" dirty="0" smtClean="0"/>
              <a:t>we don’t cover the code part in this presentation, but I will explain you how this work</a:t>
            </a:r>
            <a:endParaRPr lang="en-US" dirty="0"/>
          </a:p>
        </p:txBody>
      </p:sp>
    </p:spTree>
    <p:extLst>
      <p:ext uri="{BB962C8B-B14F-4D97-AF65-F5344CB8AC3E}">
        <p14:creationId xmlns:p14="http://schemas.microsoft.com/office/powerpoint/2010/main" val="318153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546100" eaLnBrk="1" fontAlgn="auto" latinLnBrk="0" hangingPunct="1">
              <a:lnSpc>
                <a:spcPct val="100000"/>
              </a:lnSpc>
              <a:spcBef>
                <a:spcPts val="0"/>
              </a:spcBef>
              <a:spcAft>
                <a:spcPts val="0"/>
              </a:spcAft>
              <a:buClrTx/>
              <a:buSzTx/>
              <a:buFontTx/>
              <a:buNone/>
              <a:tabLst/>
              <a:defRPr/>
            </a:pPr>
            <a:r>
              <a:rPr lang="en-US" dirty="0" smtClean="0"/>
              <a:t>because </a:t>
            </a:r>
            <a:r>
              <a:rPr lang="en-US" sz="2000" dirty="0" smtClean="0"/>
              <a:t>the hash value of a block depends also on the hash of the previous block</a:t>
            </a:r>
          </a:p>
        </p:txBody>
      </p:sp>
    </p:spTree>
    <p:extLst>
      <p:ext uri="{BB962C8B-B14F-4D97-AF65-F5344CB8AC3E}">
        <p14:creationId xmlns:p14="http://schemas.microsoft.com/office/powerpoint/2010/main" val="507611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68855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765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546100" eaLnBrk="1" fontAlgn="auto" latinLnBrk="0" hangingPunct="1">
              <a:lnSpc>
                <a:spcPct val="100000"/>
              </a:lnSpc>
              <a:spcBef>
                <a:spcPts val="0"/>
              </a:spcBef>
              <a:spcAft>
                <a:spcPts val="0"/>
              </a:spcAft>
              <a:buClrTx/>
              <a:buSzTx/>
              <a:buFontTx/>
              <a:buNone/>
              <a:tabLst/>
              <a:defRPr/>
            </a:pPr>
            <a:r>
              <a:rPr lang="en-US" sz="2000" dirty="0" smtClean="0">
                <a:solidFill>
                  <a:srgbClr val="C00000"/>
                </a:solidFill>
              </a:rPr>
              <a:t>Not know how to manage complex situation when rules are less strict and needs a certain degree of </a:t>
            </a:r>
            <a:r>
              <a:rPr lang="en-US" sz="2000" dirty="0" err="1" smtClean="0">
                <a:solidFill>
                  <a:srgbClr val="C00000"/>
                </a:solidFill>
              </a:rPr>
              <a:t>jugjments</a:t>
            </a:r>
            <a:endParaRPr lang="en-US" sz="2000" dirty="0" smtClean="0">
              <a:solidFill>
                <a:srgbClr val="C00000"/>
              </a:solidFill>
            </a:endParaRPr>
          </a:p>
          <a:p>
            <a:endParaRPr lang="en-US" dirty="0"/>
          </a:p>
        </p:txBody>
      </p:sp>
    </p:spTree>
    <p:extLst>
      <p:ext uri="{BB962C8B-B14F-4D97-AF65-F5344CB8AC3E}">
        <p14:creationId xmlns:p14="http://schemas.microsoft.com/office/powerpoint/2010/main" val="1784428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Shape 12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
                <a:solidFill>
                  <a:schemeClr val="dk1"/>
                </a:solidFill>
              </a:rPr>
              <a:t>Come day after tomorrow to our workshop about Activiti</a:t>
            </a: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48949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546100" eaLnBrk="1" fontAlgn="auto" latinLnBrk="0" hangingPunct="1">
              <a:lnSpc>
                <a:spcPct val="100000"/>
              </a:lnSpc>
              <a:spcBef>
                <a:spcPts val="0"/>
              </a:spcBef>
              <a:spcAft>
                <a:spcPts val="0"/>
              </a:spcAft>
              <a:buClrTx/>
              <a:buSzTx/>
              <a:buFontTx/>
              <a:buNone/>
              <a:tabLst/>
              <a:defRPr/>
            </a:pPr>
            <a:r>
              <a:rPr lang="en-US" sz="2000" dirty="0" smtClean="0">
                <a:solidFill>
                  <a:srgbClr val="C00000"/>
                </a:solidFill>
              </a:rPr>
              <a:t>Not know how to manage complex situation when rules are less strict and needs a certain degree of </a:t>
            </a:r>
            <a:r>
              <a:rPr lang="en-US" sz="2000" dirty="0" err="1" smtClean="0">
                <a:solidFill>
                  <a:srgbClr val="C00000"/>
                </a:solidFill>
              </a:rPr>
              <a:t>jugjments</a:t>
            </a:r>
            <a:endParaRPr lang="en-US" sz="2000" dirty="0" smtClean="0">
              <a:solidFill>
                <a:srgbClr val="C00000"/>
              </a:solidFill>
            </a:endParaRPr>
          </a:p>
          <a:p>
            <a:endParaRPr lang="en-US" dirty="0"/>
          </a:p>
        </p:txBody>
      </p:sp>
    </p:spTree>
    <p:extLst>
      <p:ext uri="{BB962C8B-B14F-4D97-AF65-F5344CB8AC3E}">
        <p14:creationId xmlns:p14="http://schemas.microsoft.com/office/powerpoint/2010/main" val="780972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 order</a:t>
            </a:r>
            <a:r>
              <a:rPr lang="en-US" baseline="0" dirty="0" smtClean="0"/>
              <a:t> to get to </a:t>
            </a:r>
            <a:r>
              <a:rPr lang="en-US" dirty="0" err="1" smtClean="0"/>
              <a:t>Blockchain</a:t>
            </a:r>
            <a:r>
              <a:rPr lang="en-US" dirty="0" smtClean="0"/>
              <a:t> 3.0</a:t>
            </a:r>
            <a:r>
              <a:rPr lang="en-US" baseline="0" dirty="0" smtClean="0"/>
              <a:t> we still have to solve some challenges about scalability and </a:t>
            </a:r>
            <a:r>
              <a:rPr lang="en-US" baseline="0" dirty="0" err="1" smtClean="0"/>
              <a:t>sustenability</a:t>
            </a:r>
            <a:r>
              <a:rPr lang="en-US" baseline="0" dirty="0" smtClean="0"/>
              <a:t> of the proof of work, it may will require to switch to other system…like proof of stake</a:t>
            </a:r>
            <a:endParaRPr lang="en-US" dirty="0"/>
          </a:p>
        </p:txBody>
      </p:sp>
    </p:spTree>
    <p:extLst>
      <p:ext uri="{BB962C8B-B14F-4D97-AF65-F5344CB8AC3E}">
        <p14:creationId xmlns:p14="http://schemas.microsoft.com/office/powerpoint/2010/main" val="12406111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All companies working on </a:t>
            </a:r>
            <a:r>
              <a:rPr lang="en-US" dirty="0" err="1" smtClean="0"/>
              <a:t>Blockchain</a:t>
            </a:r>
            <a:r>
              <a:rPr lang="en-US" dirty="0" smtClean="0"/>
              <a:t> projects</a:t>
            </a:r>
            <a:endParaRPr lang="en-US" dirty="0"/>
          </a:p>
        </p:txBody>
      </p:sp>
    </p:spTree>
    <p:extLst>
      <p:ext uri="{BB962C8B-B14F-4D97-AF65-F5344CB8AC3E}">
        <p14:creationId xmlns:p14="http://schemas.microsoft.com/office/powerpoint/2010/main" val="9713072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Why we want to decentralize?</a:t>
            </a:r>
          </a:p>
          <a:p>
            <a:r>
              <a:rPr lang="en-US" dirty="0" smtClean="0"/>
              <a:t>Upgrade peers problem?</a:t>
            </a:r>
          </a:p>
          <a:p>
            <a:r>
              <a:rPr lang="en-US" dirty="0" smtClean="0"/>
              <a:t>Use</a:t>
            </a:r>
            <a:r>
              <a:rPr lang="en-US" baseline="0" dirty="0" smtClean="0"/>
              <a:t> cases for </a:t>
            </a:r>
            <a:r>
              <a:rPr lang="en-US" baseline="0" dirty="0" err="1" smtClean="0"/>
              <a:t>blockchain</a:t>
            </a:r>
            <a:r>
              <a:rPr lang="en-US" baseline="0" dirty="0" smtClean="0"/>
              <a:t>?</a:t>
            </a:r>
          </a:p>
          <a:p>
            <a:r>
              <a:rPr lang="en-US" baseline="0" dirty="0" err="1" smtClean="0"/>
              <a:t>Decentralizers</a:t>
            </a:r>
            <a:r>
              <a:rPr lang="en-US" baseline="0" dirty="0" smtClean="0"/>
              <a:t> vs Centralizers….reasons?</a:t>
            </a:r>
          </a:p>
          <a:p>
            <a:r>
              <a:rPr lang="en-US" baseline="0" dirty="0" err="1" smtClean="0"/>
              <a:t>Decentralizers</a:t>
            </a:r>
            <a:r>
              <a:rPr lang="en-US" baseline="0" dirty="0" smtClean="0"/>
              <a:t> vs Centralizers pro cons?</a:t>
            </a:r>
          </a:p>
          <a:p>
            <a:r>
              <a:rPr lang="en-US" baseline="0" dirty="0" err="1" smtClean="0"/>
              <a:t>Blockchain</a:t>
            </a:r>
            <a:r>
              <a:rPr lang="en-US" baseline="0" dirty="0" smtClean="0"/>
              <a:t> </a:t>
            </a:r>
            <a:r>
              <a:rPr lang="en-US" baseline="0" dirty="0" err="1" smtClean="0"/>
              <a:t>limiits</a:t>
            </a:r>
            <a:r>
              <a:rPr lang="en-US" baseline="0" dirty="0" smtClean="0"/>
              <a:t>?-&gt; Transactions per second? Size Block?</a:t>
            </a:r>
            <a:endParaRPr lang="en-US" dirty="0" smtClean="0"/>
          </a:p>
        </p:txBody>
      </p:sp>
    </p:spTree>
    <p:extLst>
      <p:ext uri="{BB962C8B-B14F-4D97-AF65-F5344CB8AC3E}">
        <p14:creationId xmlns:p14="http://schemas.microsoft.com/office/powerpoint/2010/main" val="1289335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Availability</a:t>
            </a:r>
            <a:r>
              <a:rPr lang="en-US" baseline="0" dirty="0" smtClean="0"/>
              <a:t> and partition tolerance are business properties….usually business prefers sacrifice consistency and deal with it in a different way</a:t>
            </a:r>
          </a:p>
          <a:p>
            <a:endParaRPr lang="en-US" baseline="0" dirty="0" smtClean="0"/>
          </a:p>
          <a:p>
            <a:r>
              <a:rPr lang="en-US" baseline="0" dirty="0" smtClean="0"/>
              <a:t>AP</a:t>
            </a:r>
            <a:endParaRPr lang="en-US" dirty="0"/>
          </a:p>
        </p:txBody>
      </p:sp>
    </p:spTree>
    <p:extLst>
      <p:ext uri="{BB962C8B-B14F-4D97-AF65-F5344CB8AC3E}">
        <p14:creationId xmlns:p14="http://schemas.microsoft.com/office/powerpoint/2010/main" val="1454225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Availability</a:t>
            </a:r>
            <a:r>
              <a:rPr lang="en-US" baseline="0" dirty="0" smtClean="0"/>
              <a:t> and partition tolerance are business properties….usually business prefers sacrifice consistency and deal with it in a different way</a:t>
            </a:r>
          </a:p>
          <a:p>
            <a:endParaRPr lang="en-US" baseline="0" dirty="0" smtClean="0"/>
          </a:p>
          <a:p>
            <a:r>
              <a:rPr lang="en-US" baseline="0" dirty="0" smtClean="0"/>
              <a:t>AP</a:t>
            </a:r>
            <a:endParaRPr lang="en-US" dirty="0"/>
          </a:p>
        </p:txBody>
      </p:sp>
    </p:spTree>
    <p:extLst>
      <p:ext uri="{BB962C8B-B14F-4D97-AF65-F5344CB8AC3E}">
        <p14:creationId xmlns:p14="http://schemas.microsoft.com/office/powerpoint/2010/main" val="1768231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Availability</a:t>
            </a:r>
            <a:r>
              <a:rPr lang="en-US" baseline="0" dirty="0" smtClean="0"/>
              <a:t> and partition tolerance are business properties….usually business prefers sacrifice consistency and deal with it in a different way</a:t>
            </a:r>
          </a:p>
          <a:p>
            <a:endParaRPr lang="en-US" baseline="0" dirty="0" smtClean="0"/>
          </a:p>
          <a:p>
            <a:r>
              <a:rPr lang="en-US" baseline="0" dirty="0" smtClean="0"/>
              <a:t>AP</a:t>
            </a:r>
            <a:endParaRPr lang="en-US" dirty="0"/>
          </a:p>
        </p:txBody>
      </p:sp>
    </p:spTree>
    <p:extLst>
      <p:ext uri="{BB962C8B-B14F-4D97-AF65-F5344CB8AC3E}">
        <p14:creationId xmlns:p14="http://schemas.microsoft.com/office/powerpoint/2010/main" val="478844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Availability</a:t>
            </a:r>
            <a:r>
              <a:rPr lang="en-US" baseline="0" dirty="0" smtClean="0"/>
              <a:t> and partition tolerance are business properties….usually business prefers sacrifice consistency and deal with it in a different way</a:t>
            </a:r>
          </a:p>
          <a:p>
            <a:endParaRPr lang="en-US" baseline="0" dirty="0" smtClean="0"/>
          </a:p>
          <a:p>
            <a:r>
              <a:rPr lang="en-US" baseline="0" dirty="0" smtClean="0"/>
              <a:t>AP</a:t>
            </a:r>
            <a:endParaRPr lang="en-US" dirty="0"/>
          </a:p>
        </p:txBody>
      </p:sp>
    </p:spTree>
    <p:extLst>
      <p:ext uri="{BB962C8B-B14F-4D97-AF65-F5344CB8AC3E}">
        <p14:creationId xmlns:p14="http://schemas.microsoft.com/office/powerpoint/2010/main" val="1674499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And</a:t>
            </a:r>
            <a:r>
              <a:rPr lang="en-US" baseline="0" dirty="0" smtClean="0"/>
              <a:t> if we think about </a:t>
            </a:r>
            <a:r>
              <a:rPr lang="en-US" baseline="0" dirty="0" err="1" smtClean="0"/>
              <a:t>blockchain</a:t>
            </a:r>
            <a:r>
              <a:rPr lang="en-US" baseline="0" dirty="0" smtClean="0"/>
              <a:t> 1.0….we can say that is </a:t>
            </a:r>
            <a:r>
              <a:rPr lang="en-US" baseline="0" smtClean="0"/>
              <a:t>a distributed </a:t>
            </a:r>
            <a:r>
              <a:rPr lang="en-US" baseline="0" dirty="0" smtClean="0"/>
              <a:t>database</a:t>
            </a:r>
            <a:endParaRPr lang="en-US" dirty="0"/>
          </a:p>
        </p:txBody>
      </p:sp>
    </p:spTree>
    <p:extLst>
      <p:ext uri="{BB962C8B-B14F-4D97-AF65-F5344CB8AC3E}">
        <p14:creationId xmlns:p14="http://schemas.microsoft.com/office/powerpoint/2010/main" val="94486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744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28006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Shape 10"/>
          <p:cNvSpPr/>
          <p:nvPr userDrawn="1"/>
        </p:nvSpPr>
        <p:spPr>
          <a:xfrm>
            <a:off x="-406400" y="-152400"/>
            <a:ext cx="2133600" cy="8681545"/>
          </a:xfrm>
          <a:prstGeom prst="rect">
            <a:avLst/>
          </a:prstGeom>
          <a:solidFill/>
          <a:ln w="25400">
            <a:solidFill/>
            <a:miter lim="400000"/>
          </a:ln>
        </p:spPr>
        <p:txBody>
          <a:bodyPr lIns="0" tIns="0" rIns="0" bIns="0" anchor="ctr"/>
          <a:lstStyle/>
          <a:p>
            <a:pPr lvl="0" defTabSz="584200">
              <a:defRPr sz="3600">
                <a:solidFill>
                  <a:srgbClr val="FFFFFF"/>
                </a:solidFill>
                <a:effectLst>
                  <a:outerShdw blurRad="38100" dist="12700" dir="5400000" rotWithShape="0">
                    <a:srgbClr val="000000">
                      <a:alpha val="50000"/>
                    </a:srgbClr>
                  </a:outerShdw>
                </a:effectLst>
              </a:defRPr>
            </a:pPr>
            <a:endParaRPr/>
          </a:p>
        </p:txBody>
      </p:sp>
      <p:pic>
        <p:nvPicPr>
          <p:cNvPr id="5" name="droppedImage.png"/>
          <p:cNvPicPr/>
          <p:nvPr userDrawn="1"/>
        </p:nvPicPr>
        <p:blipFill>
          <a:blip r:embed="rId2">
            <a:extLst/>
          </a:blip>
          <a:stretch>
            <a:fillRect/>
          </a:stretch>
        </p:blipFill>
        <p:spPr>
          <a:xfrm rot="16200000">
            <a:off x="-3086100" y="3657599"/>
            <a:ext cx="7950201" cy="1041402"/>
          </a:xfrm>
          <a:prstGeom prst="rect">
            <a:avLst/>
          </a:prstGeom>
          <a:ln w="12700">
            <a:miter lim="400000"/>
          </a:ln>
        </p:spPr>
      </p:pic>
      <p:sp>
        <p:nvSpPr>
          <p:cNvPr id="6" name="Shape 15"/>
          <p:cNvSpPr>
            <a:spLocks noGrp="1"/>
          </p:cNvSpPr>
          <p:nvPr>
            <p:ph type="title"/>
          </p:nvPr>
        </p:nvSpPr>
        <p:spPr>
          <a:xfrm>
            <a:off x="2146300" y="393700"/>
            <a:ext cx="13868400" cy="3086100"/>
          </a:xfrm>
          <a:prstGeom prst="rect">
            <a:avLst/>
          </a:prstGeom>
          <a:effectLst/>
        </p:spPr>
        <p:txBody>
          <a:bodyPr anchor="b"/>
          <a:lstStyle>
            <a:lvl1pPr algn="ctr">
              <a:defRPr sz="7200">
                <a:solidFill>
                  <a:srgbClr val="231F21"/>
                </a:solidFill>
              </a:defRPr>
            </a:lvl1pPr>
          </a:lstStyle>
          <a:p>
            <a:pPr lvl="0">
              <a:defRPr sz="1800">
                <a:solidFill>
                  <a:srgbClr val="000000"/>
                </a:solidFill>
              </a:defRPr>
            </a:pPr>
            <a:r>
              <a:rPr sz="7200">
                <a:solidFill>
                  <a:srgbClr val="231F21"/>
                </a:solidFill>
              </a:rPr>
              <a:t>Title Text</a:t>
            </a:r>
          </a:p>
        </p:txBody>
      </p:sp>
      <p:sp>
        <p:nvSpPr>
          <p:cNvPr id="7" name="Shape 16"/>
          <p:cNvSpPr>
            <a:spLocks noGrp="1"/>
          </p:cNvSpPr>
          <p:nvPr>
            <p:ph type="body" idx="1"/>
          </p:nvPr>
        </p:nvSpPr>
        <p:spPr>
          <a:xfrm>
            <a:off x="5092700" y="3479800"/>
            <a:ext cx="7962900" cy="2895600"/>
          </a:xfrm>
          <a:prstGeom prst="rect">
            <a:avLst/>
          </a:prstGeom>
        </p:spPr>
        <p:txBody>
          <a:bodyPr/>
          <a:lstStyle>
            <a:lvl1pPr marL="0" indent="0" algn="ctr">
              <a:spcBef>
                <a:spcPts val="0"/>
              </a:spcBef>
              <a:buSzTx/>
              <a:buNone/>
              <a:defRPr sz="3000">
                <a:solidFill>
                  <a:srgbClr val="231F21"/>
                </a:solidFill>
                <a:latin typeface="+mn-lt"/>
                <a:ea typeface="+mn-ea"/>
                <a:cs typeface="+mn-cs"/>
                <a:sym typeface="Arial Bold"/>
              </a:defRPr>
            </a:lvl1pPr>
            <a:lvl2pPr marL="0" indent="0" algn="ctr">
              <a:spcBef>
                <a:spcPts val="0"/>
              </a:spcBef>
              <a:buSzTx/>
              <a:buNone/>
              <a:defRPr sz="3000">
                <a:solidFill>
                  <a:srgbClr val="231F21"/>
                </a:solidFill>
                <a:latin typeface="+mn-lt"/>
                <a:ea typeface="+mn-ea"/>
                <a:cs typeface="+mn-cs"/>
                <a:sym typeface="Arial Bold"/>
              </a:defRPr>
            </a:lvl2pPr>
            <a:lvl3pPr marL="0" indent="0" algn="ctr">
              <a:spcBef>
                <a:spcPts val="0"/>
              </a:spcBef>
              <a:buSzTx/>
              <a:buNone/>
              <a:defRPr sz="3000">
                <a:solidFill>
                  <a:srgbClr val="231F21"/>
                </a:solidFill>
                <a:latin typeface="+mn-lt"/>
                <a:ea typeface="+mn-ea"/>
                <a:cs typeface="+mn-cs"/>
                <a:sym typeface="Arial Bold"/>
              </a:defRPr>
            </a:lvl3pPr>
            <a:lvl4pPr marL="0" indent="0" algn="ctr">
              <a:spcBef>
                <a:spcPts val="0"/>
              </a:spcBef>
              <a:buSzTx/>
              <a:buNone/>
              <a:defRPr sz="3000">
                <a:solidFill>
                  <a:srgbClr val="231F21"/>
                </a:solidFill>
                <a:latin typeface="+mn-lt"/>
                <a:ea typeface="+mn-ea"/>
                <a:cs typeface="+mn-cs"/>
                <a:sym typeface="Arial Bold"/>
              </a:defRPr>
            </a:lvl4pPr>
            <a:lvl5pPr marL="0" indent="0" algn="ctr">
              <a:spcBef>
                <a:spcPts val="0"/>
              </a:spcBef>
              <a:buSzTx/>
              <a:buNone/>
              <a:defRPr sz="3000">
                <a:solidFill>
                  <a:srgbClr val="231F21"/>
                </a:solidFill>
                <a:latin typeface="+mn-lt"/>
                <a:ea typeface="+mn-ea"/>
                <a:cs typeface="+mn-cs"/>
                <a:sym typeface="Arial Bold"/>
              </a:defRPr>
            </a:lvl5pPr>
          </a:lstStyle>
          <a:p>
            <a:pPr lvl="0">
              <a:defRPr sz="1800">
                <a:solidFill>
                  <a:srgbClr val="000000"/>
                </a:solidFill>
              </a:defRPr>
            </a:pPr>
            <a:r>
              <a:rPr sz="3000">
                <a:solidFill>
                  <a:srgbClr val="231F21"/>
                </a:solidFill>
              </a:rPr>
              <a:t>Body Level One</a:t>
            </a:r>
          </a:p>
          <a:p>
            <a:pPr lvl="1">
              <a:defRPr sz="1800">
                <a:solidFill>
                  <a:srgbClr val="000000"/>
                </a:solidFill>
              </a:defRPr>
            </a:pPr>
            <a:r>
              <a:rPr sz="3000">
                <a:solidFill>
                  <a:srgbClr val="231F21"/>
                </a:solidFill>
              </a:rPr>
              <a:t>Body Level Two</a:t>
            </a:r>
          </a:p>
          <a:p>
            <a:pPr lvl="2">
              <a:defRPr sz="1800">
                <a:solidFill>
                  <a:srgbClr val="000000"/>
                </a:solidFill>
              </a:defRPr>
            </a:pPr>
            <a:r>
              <a:rPr sz="3000">
                <a:solidFill>
                  <a:srgbClr val="231F21"/>
                </a:solidFill>
              </a:rPr>
              <a:t>Body Level Three</a:t>
            </a:r>
          </a:p>
          <a:p>
            <a:pPr lvl="3">
              <a:defRPr sz="1800">
                <a:solidFill>
                  <a:srgbClr val="000000"/>
                </a:solidFill>
              </a:defRPr>
            </a:pPr>
            <a:r>
              <a:rPr sz="3000">
                <a:solidFill>
                  <a:srgbClr val="231F21"/>
                </a:solidFill>
              </a:rPr>
              <a:t>Body Level Four</a:t>
            </a:r>
          </a:p>
          <a:p>
            <a:pPr lvl="4">
              <a:defRPr sz="1800">
                <a:solidFill>
                  <a:srgbClr val="000000"/>
                </a:solidFill>
              </a:defRPr>
            </a:pPr>
            <a:r>
              <a:rPr sz="3000">
                <a:solidFill>
                  <a:srgbClr val="231F21"/>
                </a:solidFill>
              </a:rPr>
              <a:t>Body Level Five</a:t>
            </a:r>
          </a:p>
        </p:txBody>
      </p:sp>
      <p:sp>
        <p:nvSpPr>
          <p:cNvPr id="10" name="pole tekstowe 9"/>
          <p:cNvSpPr txBox="1"/>
          <p:nvPr userDrawn="1"/>
        </p:nvSpPr>
        <p:spPr>
          <a:xfrm>
            <a:off x="8378309" y="7596590"/>
            <a:ext cx="3161122"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pl-PL" sz="3200" b="0" i="0" u="none" strike="noStrike" cap="none" spc="0" normalizeH="0" baseline="0" dirty="0">
                <a:ln>
                  <a:noFill/>
                </a:ln>
                <a:solidFill>
                  <a:srgbClr val="000000"/>
                </a:solidFill>
                <a:effectLst/>
                <a:uFillTx/>
                <a:latin typeface="Gill Sans"/>
                <a:ea typeface="Gill Sans"/>
                <a:cs typeface="Gill Sans"/>
                <a:sym typeface="Gill Sans"/>
              </a:rPr>
              <a:t>Platinum Sponsor: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382052" y="7289240"/>
            <a:ext cx="3024094" cy="1016096"/>
          </a:xfrm>
          <a:prstGeom prst="rect">
            <a:avLst/>
          </a:prstGeom>
        </p:spPr>
      </p:pic>
    </p:spTree>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8" name="Shape 38"/>
          <p:cNvSpPr/>
          <p:nvPr/>
        </p:nvSpPr>
        <p:spPr>
          <a:xfrm>
            <a:off x="-152400" y="-12700"/>
            <a:ext cx="16395700" cy="1638300"/>
          </a:xfrm>
          <a:prstGeom prst="rect">
            <a:avLst/>
          </a:prstGeom>
          <a:solidFill>
            <a:srgbClr val="FFFFFF"/>
          </a:solidFill>
          <a:ln w="12700">
            <a:miter lim="400000"/>
          </a:ln>
        </p:spPr>
        <p:txBody>
          <a:bodyPr lIns="0" tIns="0" rIns="0" bIns="0" anchor="ctr"/>
          <a:lstStyle/>
          <a:p>
            <a:pPr lvl="0" defTabSz="584200">
              <a:defRPr sz="36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uthor Profile">
  <p:cSld name="Author Profile">
    <p:spTree>
      <p:nvGrpSpPr>
        <p:cNvPr id="1" name="Shape 81"/>
        <p:cNvGrpSpPr/>
        <p:nvPr/>
      </p:nvGrpSpPr>
      <p:grpSpPr>
        <a:xfrm>
          <a:off x="0" y="0"/>
          <a:ext cx="0" cy="0"/>
          <a:chOff x="0" y="0"/>
          <a:chExt cx="0" cy="0"/>
        </a:xfrm>
      </p:grpSpPr>
      <p:sp>
        <p:nvSpPr>
          <p:cNvPr id="82" name="Shape 82"/>
          <p:cNvSpPr/>
          <p:nvPr/>
        </p:nvSpPr>
        <p:spPr>
          <a:xfrm flipH="1">
            <a:off x="0" y="0"/>
            <a:ext cx="8128000" cy="9144000"/>
          </a:xfrm>
          <a:prstGeom prst="rect">
            <a:avLst/>
          </a:prstGeom>
          <a:solidFill>
            <a:schemeClr val="tx1">
              <a:lumMod val="85000"/>
              <a:lumOff val="15000"/>
            </a:schemeClr>
          </a:solidFill>
          <a:ln>
            <a:noFill/>
          </a:ln>
        </p:spPr>
        <p:txBody>
          <a:bodyPr spcFirstLastPara="1" wrap="square" lIns="162533" tIns="162533" rIns="162533" bIns="162533"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89" b="0" i="0" u="none" strike="noStrike" cap="none">
              <a:solidFill>
                <a:srgbClr val="000000"/>
              </a:solidFill>
              <a:latin typeface="Arial"/>
              <a:ea typeface="Arial"/>
              <a:cs typeface="Arial"/>
              <a:sym typeface="Arial"/>
            </a:endParaRPr>
          </a:p>
        </p:txBody>
      </p:sp>
      <p:sp>
        <p:nvSpPr>
          <p:cNvPr id="84" name="Shape 84"/>
          <p:cNvSpPr txBox="1">
            <a:spLocks noGrp="1"/>
          </p:cNvSpPr>
          <p:nvPr>
            <p:ph type="title"/>
          </p:nvPr>
        </p:nvSpPr>
        <p:spPr>
          <a:xfrm>
            <a:off x="472000" y="6022444"/>
            <a:ext cx="7191467" cy="26352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4285F4"/>
              </a:buClr>
              <a:buSzPts val="2400"/>
              <a:buFont typeface="Calibri"/>
              <a:buNone/>
              <a:defRPr sz="4267" b="0" i="0" u="none" strike="noStrike" cap="none">
                <a:solidFill>
                  <a:srgbClr val="4285F4"/>
                </a:solidFill>
                <a:latin typeface="Calibri"/>
                <a:ea typeface="Calibri"/>
                <a:cs typeface="Calibri"/>
                <a:sym typeface="Calibri"/>
              </a:defRPr>
            </a:lvl1pPr>
            <a:lvl2pPr lvl="1" algn="ctr"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2pPr>
            <a:lvl3pPr lvl="2" algn="ctr"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3pPr>
            <a:lvl4pPr lvl="3" algn="ctr"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4pPr>
            <a:lvl5pPr lvl="4" algn="ctr"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5pPr>
            <a:lvl6pPr lvl="5" algn="ctr"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6pPr>
            <a:lvl7pPr lvl="6" algn="ctr"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7pPr>
            <a:lvl8pPr lvl="7" algn="ctr"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8pPr>
            <a:lvl9pPr lvl="8" algn="ctr"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9pPr>
          </a:lstStyle>
          <a:p>
            <a:endParaRPr/>
          </a:p>
        </p:txBody>
      </p:sp>
      <p:sp>
        <p:nvSpPr>
          <p:cNvPr id="85" name="Shape 85"/>
          <p:cNvSpPr txBox="1">
            <a:spLocks noGrp="1"/>
          </p:cNvSpPr>
          <p:nvPr>
            <p:ph type="body" idx="1"/>
          </p:nvPr>
        </p:nvSpPr>
        <p:spPr>
          <a:xfrm>
            <a:off x="8781334" y="1287467"/>
            <a:ext cx="6821333" cy="6569067"/>
          </a:xfrm>
          <a:prstGeom prst="rect">
            <a:avLst/>
          </a:prstGeom>
          <a:noFill/>
          <a:ln>
            <a:noFill/>
          </a:ln>
        </p:spPr>
        <p:txBody>
          <a:bodyPr spcFirstLastPara="1" wrap="square" lIns="91425" tIns="91425" rIns="91425" bIns="91425" anchor="ctr" anchorCtr="0"/>
          <a:lstStyle>
            <a:lvl1pPr marL="812810" marR="0" lvl="0" indent="-406405" algn="l" rtl="0">
              <a:lnSpc>
                <a:spcPct val="115000"/>
              </a:lnSpc>
              <a:spcBef>
                <a:spcPts val="0"/>
              </a:spcBef>
              <a:spcAft>
                <a:spcPts val="0"/>
              </a:spcAft>
              <a:buClr>
                <a:schemeClr val="lt1"/>
              </a:buClr>
              <a:buSzPts val="2200"/>
              <a:buFont typeface="Calibri"/>
              <a:buNone/>
              <a:defRPr sz="3911" b="0" i="0" u="none" strike="noStrike" cap="none">
                <a:solidFill>
                  <a:schemeClr val="lt1"/>
                </a:solidFill>
                <a:latin typeface="Calibri"/>
                <a:ea typeface="Calibri"/>
                <a:cs typeface="Calibri"/>
                <a:sym typeface="Calibri"/>
              </a:defRPr>
            </a:lvl1pPr>
            <a:lvl2pPr marL="1625620" marR="0" lvl="1" indent="-406405" algn="l" rtl="0">
              <a:lnSpc>
                <a:spcPct val="115000"/>
              </a:lnSpc>
              <a:spcBef>
                <a:spcPts val="2844"/>
              </a:spcBef>
              <a:spcAft>
                <a:spcPts val="0"/>
              </a:spcAft>
              <a:buClr>
                <a:schemeClr val="lt1"/>
              </a:buClr>
              <a:buSzPts val="1600"/>
              <a:buFont typeface="Calibri"/>
              <a:buNone/>
              <a:defRPr sz="2844" b="0" i="0" u="none" strike="noStrike" cap="none">
                <a:solidFill>
                  <a:schemeClr val="lt1"/>
                </a:solidFill>
                <a:latin typeface="Calibri"/>
                <a:ea typeface="Calibri"/>
                <a:cs typeface="Calibri"/>
                <a:sym typeface="Calibri"/>
              </a:defRPr>
            </a:lvl2pPr>
            <a:lvl3pPr marL="2438430" marR="0" lvl="2" indent="-406405" algn="l"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3pPr>
            <a:lvl4pPr marL="3251241" marR="0" lvl="3" indent="-406405" algn="l"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4pPr>
            <a:lvl5pPr marL="4064051" marR="0" lvl="4" indent="-406405" algn="l"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5pPr>
            <a:lvl6pPr marL="4876861" marR="0" lvl="5" indent="-406405" algn="l"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6pPr>
            <a:lvl7pPr marL="5689671" marR="0" lvl="6" indent="-406405" algn="l"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7pPr>
            <a:lvl8pPr marL="6502481" marR="0" lvl="7" indent="-406405" algn="l"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8pPr>
            <a:lvl9pPr marL="7315291" marR="0" lvl="8" indent="-406405" algn="l" rtl="0">
              <a:lnSpc>
                <a:spcPct val="115000"/>
              </a:lnSpc>
              <a:spcBef>
                <a:spcPts val="2844"/>
              </a:spcBef>
              <a:spcAft>
                <a:spcPts val="2844"/>
              </a:spcAft>
              <a:buClr>
                <a:schemeClr val="lt1"/>
              </a:buClr>
              <a:buSzPts val="1400"/>
              <a:buFont typeface="Calibri"/>
              <a:buNone/>
              <a:defRPr sz="2489" b="0" i="0" u="none" strike="noStrike" cap="none">
                <a:solidFill>
                  <a:schemeClr val="lt1"/>
                </a:solidFill>
                <a:latin typeface="Calibri"/>
                <a:ea typeface="Calibri"/>
                <a:cs typeface="Calibri"/>
                <a:sym typeface="Calibri"/>
              </a:defRPr>
            </a:lvl9pPr>
          </a:lstStyle>
          <a:p>
            <a:endParaRPr/>
          </a:p>
        </p:txBody>
      </p:sp>
      <p:pic>
        <p:nvPicPr>
          <p:cNvPr id="86" name="Shape 86" descr="Corporate headshot of a man"/>
          <p:cNvPicPr preferRelativeResize="0"/>
          <p:nvPr/>
        </p:nvPicPr>
        <p:blipFill rotWithShape="1">
          <a:blip r:embed="rId2">
            <a:alphaModFix/>
          </a:blip>
          <a:srcRect/>
          <a:stretch/>
        </p:blipFill>
        <p:spPr>
          <a:xfrm>
            <a:off x="2031207" y="1631957"/>
            <a:ext cx="4073067" cy="4073067"/>
          </a:xfrm>
          <a:prstGeom prst="ellipse">
            <a:avLst/>
          </a:prstGeom>
          <a:noFill/>
          <a:ln>
            <a:noFill/>
          </a:ln>
        </p:spPr>
      </p:pic>
      <p:pic>
        <p:nvPicPr>
          <p:cNvPr id="6" name="Shape 131"/>
          <p:cNvPicPr preferRelativeResize="0"/>
          <p:nvPr userDrawn="1"/>
        </p:nvPicPr>
        <p:blipFill rotWithShape="1">
          <a:blip r:embed="rId3">
            <a:alphaModFix/>
          </a:blip>
          <a:srcRect l="14907" t="1995" r="6752" b="20646"/>
          <a:stretch/>
        </p:blipFill>
        <p:spPr>
          <a:xfrm>
            <a:off x="1899875" y="1558955"/>
            <a:ext cx="4335467" cy="4281067"/>
          </a:xfrm>
          <a:prstGeom prst="ellipse">
            <a:avLst/>
          </a:prstGeom>
          <a:noFill/>
          <a:ln>
            <a:noFill/>
          </a:ln>
        </p:spPr>
      </p:pic>
    </p:spTree>
    <p:extLst>
      <p:ext uri="{BB962C8B-B14F-4D97-AF65-F5344CB8AC3E}">
        <p14:creationId xmlns:p14="http://schemas.microsoft.com/office/powerpoint/2010/main" val="15189852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kład niestandardowy">
    <p:spTree>
      <p:nvGrpSpPr>
        <p:cNvPr id="1" name=""/>
        <p:cNvGrpSpPr/>
        <p:nvPr/>
      </p:nvGrpSpPr>
      <p:grpSpPr>
        <a:xfrm>
          <a:off x="0" y="0"/>
          <a:ext cx="0" cy="0"/>
          <a:chOff x="0" y="0"/>
          <a:chExt cx="0" cy="0"/>
        </a:xfrm>
      </p:grpSpPr>
      <p:sp>
        <p:nvSpPr>
          <p:cNvPr id="4" name="Shape 22"/>
          <p:cNvSpPr>
            <a:spLocks noGrp="1"/>
          </p:cNvSpPr>
          <p:nvPr>
            <p:ph type="body" idx="1"/>
          </p:nvPr>
        </p:nvSpPr>
        <p:spPr>
          <a:xfrm>
            <a:off x="1587500" y="1968500"/>
            <a:ext cx="14351000" cy="6438900"/>
          </a:xfrm>
          <a:prstGeom prst="rect">
            <a:avLst/>
          </a:prstGeom>
        </p:spPr>
        <p:txBody>
          <a:bodyPr numCol="2" spcCol="717550"/>
          <a:lstStyle>
            <a:lvl2pPr marL="1041400" indent="-533400">
              <a:defRPr sz="3700"/>
            </a:lvl2pPr>
            <a:lvl3pPr marL="1333500" indent="-533400">
              <a:defRPr sz="3700"/>
            </a:lvl3pPr>
            <a:lvl4pPr marL="1638300" indent="-533400">
              <a:defRPr sz="3700"/>
            </a:lvl4pPr>
            <a:lvl5pPr marL="1930400" indent="-533400">
              <a:defRPr sz="3700"/>
            </a:lvl5pPr>
          </a:lstStyle>
          <a:p>
            <a:pPr lvl="0">
              <a:defRPr sz="1800"/>
            </a:pPr>
            <a:r>
              <a:rPr sz="4200" dirty="0"/>
              <a:t>Body Level One</a:t>
            </a:r>
          </a:p>
          <a:p>
            <a:pPr lvl="1">
              <a:defRPr sz="1800"/>
            </a:pPr>
            <a:r>
              <a:rPr sz="3700" dirty="0"/>
              <a:t>Body Level Two</a:t>
            </a:r>
          </a:p>
          <a:p>
            <a:pPr lvl="2">
              <a:defRPr sz="1800"/>
            </a:pPr>
            <a:r>
              <a:rPr sz="3700" dirty="0"/>
              <a:t>Body Level Three</a:t>
            </a:r>
          </a:p>
          <a:p>
            <a:pPr lvl="3">
              <a:defRPr sz="1800"/>
            </a:pPr>
            <a:r>
              <a:rPr sz="3700" dirty="0"/>
              <a:t>Body Level Four</a:t>
            </a:r>
          </a:p>
          <a:p>
            <a:pPr lvl="4">
              <a:defRPr sz="1800"/>
            </a:pPr>
            <a:r>
              <a:rPr sz="3700" dirty="0"/>
              <a:t>Body Level Five</a:t>
            </a:r>
          </a:p>
        </p:txBody>
      </p:sp>
      <p:sp>
        <p:nvSpPr>
          <p:cNvPr id="5" name="Shape 10"/>
          <p:cNvSpPr/>
          <p:nvPr userDrawn="1"/>
        </p:nvSpPr>
        <p:spPr>
          <a:xfrm>
            <a:off x="-406400" y="-152400"/>
            <a:ext cx="2133600" cy="8681545"/>
          </a:xfrm>
          <a:prstGeom prst="rect">
            <a:avLst/>
          </a:prstGeom>
          <a:solidFill/>
          <a:ln w="25400">
            <a:solidFill/>
            <a:miter lim="400000"/>
          </a:ln>
        </p:spPr>
        <p:txBody>
          <a:bodyPr lIns="0" tIns="0" rIns="0" bIns="0" anchor="ctr"/>
          <a:lstStyle/>
          <a:p>
            <a:pPr lvl="0" defTabSz="584200">
              <a:defRPr sz="3600">
                <a:solidFill>
                  <a:srgbClr val="FFFFFF"/>
                </a:solidFill>
                <a:effectLst>
                  <a:outerShdw blurRad="38100" dist="12700" dir="5400000" rotWithShape="0">
                    <a:srgbClr val="000000">
                      <a:alpha val="50000"/>
                    </a:srgbClr>
                  </a:outerShdw>
                </a:effectLst>
              </a:defRPr>
            </a:pPr>
            <a:endParaRPr/>
          </a:p>
        </p:txBody>
      </p:sp>
      <p:pic>
        <p:nvPicPr>
          <p:cNvPr id="6" name="droppedImage.png"/>
          <p:cNvPicPr/>
          <p:nvPr userDrawn="1"/>
        </p:nvPicPr>
        <p:blipFill>
          <a:blip r:embed="rId2">
            <a:extLst/>
          </a:blip>
          <a:stretch>
            <a:fillRect/>
          </a:stretch>
        </p:blipFill>
        <p:spPr>
          <a:xfrm rot="16200000">
            <a:off x="-3086100" y="3657599"/>
            <a:ext cx="7950201" cy="1041402"/>
          </a:xfrm>
          <a:prstGeom prst="rect">
            <a:avLst/>
          </a:prstGeom>
          <a:ln w="12700">
            <a:miter lim="400000"/>
          </a:ln>
        </p:spPr>
      </p:pic>
      <p:sp>
        <p:nvSpPr>
          <p:cNvPr id="7" name="Shape 30"/>
          <p:cNvSpPr>
            <a:spLocks noGrp="1"/>
          </p:cNvSpPr>
          <p:nvPr>
            <p:ph type="title"/>
          </p:nvPr>
        </p:nvSpPr>
        <p:spPr>
          <a:xfrm>
            <a:off x="1970690" y="127000"/>
            <a:ext cx="13942410" cy="1498600"/>
          </a:xfrm>
          <a:prstGeom prst="rect">
            <a:avLst/>
          </a:prstGeom>
        </p:spPr>
        <p:txBody>
          <a:bodyPr/>
          <a:lstStyle/>
          <a:p>
            <a:pPr lvl="0">
              <a:defRPr sz="1800"/>
            </a:pPr>
            <a:r>
              <a:rPr sz="6500"/>
              <a:t>Title Text</a:t>
            </a:r>
          </a:p>
        </p:txBody>
      </p:sp>
    </p:spTree>
    <p:extLst>
      <p:ext uri="{BB962C8B-B14F-4D97-AF65-F5344CB8AC3E}">
        <p14:creationId xmlns:p14="http://schemas.microsoft.com/office/powerpoint/2010/main" val="3481713925"/>
      </p:ext>
    </p:extLst>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Układ niestandardowy">
    <p:spTree>
      <p:nvGrpSpPr>
        <p:cNvPr id="1" name=""/>
        <p:cNvGrpSpPr/>
        <p:nvPr/>
      </p:nvGrpSpPr>
      <p:grpSpPr>
        <a:xfrm>
          <a:off x="0" y="0"/>
          <a:ext cx="0" cy="0"/>
          <a:chOff x="0" y="0"/>
          <a:chExt cx="0" cy="0"/>
        </a:xfrm>
      </p:grpSpPr>
      <p:sp>
        <p:nvSpPr>
          <p:cNvPr id="3" name="Shape 10"/>
          <p:cNvSpPr/>
          <p:nvPr userDrawn="1"/>
        </p:nvSpPr>
        <p:spPr>
          <a:xfrm>
            <a:off x="-406400" y="-152400"/>
            <a:ext cx="2133600" cy="8681545"/>
          </a:xfrm>
          <a:prstGeom prst="rect">
            <a:avLst/>
          </a:prstGeom>
          <a:solidFill/>
          <a:ln w="25400">
            <a:solidFill/>
            <a:miter lim="400000"/>
          </a:ln>
        </p:spPr>
        <p:txBody>
          <a:bodyPr lIns="0" tIns="0" rIns="0" bIns="0" anchor="ctr"/>
          <a:lstStyle/>
          <a:p>
            <a:pPr lvl="0" defTabSz="584200">
              <a:defRPr sz="3600">
                <a:solidFill>
                  <a:srgbClr val="FFFFFF"/>
                </a:solidFill>
                <a:effectLst>
                  <a:outerShdw blurRad="38100" dist="12700" dir="5400000" rotWithShape="0">
                    <a:srgbClr val="000000">
                      <a:alpha val="50000"/>
                    </a:srgbClr>
                  </a:outerShdw>
                </a:effectLst>
              </a:defRPr>
            </a:pPr>
            <a:endParaRPr/>
          </a:p>
        </p:txBody>
      </p:sp>
      <p:pic>
        <p:nvPicPr>
          <p:cNvPr id="4" name="droppedImage.png"/>
          <p:cNvPicPr/>
          <p:nvPr userDrawn="1"/>
        </p:nvPicPr>
        <p:blipFill>
          <a:blip r:embed="rId2">
            <a:extLst/>
          </a:blip>
          <a:stretch>
            <a:fillRect/>
          </a:stretch>
        </p:blipFill>
        <p:spPr>
          <a:xfrm rot="16200000">
            <a:off x="-3086100" y="3657599"/>
            <a:ext cx="7950201" cy="1041402"/>
          </a:xfrm>
          <a:prstGeom prst="rect">
            <a:avLst/>
          </a:prstGeom>
          <a:ln w="12700">
            <a:miter lim="400000"/>
          </a:ln>
        </p:spPr>
      </p:pic>
      <p:sp>
        <p:nvSpPr>
          <p:cNvPr id="5" name="Shape 24"/>
          <p:cNvSpPr/>
          <p:nvPr userDrawn="1"/>
        </p:nvSpPr>
        <p:spPr>
          <a:xfrm>
            <a:off x="5374878" y="2900114"/>
            <a:ext cx="5195293" cy="21499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400">
                <a:latin typeface="+mn-lt"/>
                <a:ea typeface="+mn-ea"/>
                <a:cs typeface="+mn-cs"/>
                <a:sym typeface="Arial Bold"/>
              </a:defRPr>
            </a:lvl1pPr>
          </a:lstStyle>
          <a:p>
            <a:pPr lvl="0">
              <a:defRPr sz="1800"/>
            </a:pPr>
            <a:r>
              <a:rPr sz="14400" dirty="0"/>
              <a:t>Demo</a:t>
            </a:r>
          </a:p>
        </p:txBody>
      </p:sp>
    </p:spTree>
    <p:extLst>
      <p:ext uri="{BB962C8B-B14F-4D97-AF65-F5344CB8AC3E}">
        <p14:creationId xmlns:p14="http://schemas.microsoft.com/office/powerpoint/2010/main" val="3381445585"/>
      </p:ext>
    </p:extLst>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Układ niestandardowy">
    <p:spTree>
      <p:nvGrpSpPr>
        <p:cNvPr id="1" name=""/>
        <p:cNvGrpSpPr/>
        <p:nvPr/>
      </p:nvGrpSpPr>
      <p:grpSpPr>
        <a:xfrm>
          <a:off x="0" y="0"/>
          <a:ext cx="0" cy="0"/>
          <a:chOff x="0" y="0"/>
          <a:chExt cx="0" cy="0"/>
        </a:xfrm>
      </p:grpSpPr>
      <p:sp>
        <p:nvSpPr>
          <p:cNvPr id="3" name="Shape 10"/>
          <p:cNvSpPr/>
          <p:nvPr userDrawn="1"/>
        </p:nvSpPr>
        <p:spPr>
          <a:xfrm>
            <a:off x="-406400" y="-152400"/>
            <a:ext cx="2133600" cy="8681545"/>
          </a:xfrm>
          <a:prstGeom prst="rect">
            <a:avLst/>
          </a:prstGeom>
          <a:solidFill/>
          <a:ln w="25400">
            <a:solidFill/>
            <a:miter lim="400000"/>
          </a:ln>
        </p:spPr>
        <p:txBody>
          <a:bodyPr lIns="0" tIns="0" rIns="0" bIns="0" anchor="ctr"/>
          <a:lstStyle/>
          <a:p>
            <a:pPr lvl="0" defTabSz="584200">
              <a:defRPr sz="3600">
                <a:solidFill>
                  <a:srgbClr val="FFFFFF"/>
                </a:solidFill>
                <a:effectLst>
                  <a:outerShdw blurRad="38100" dist="12700" dir="5400000" rotWithShape="0">
                    <a:srgbClr val="000000">
                      <a:alpha val="50000"/>
                    </a:srgbClr>
                  </a:outerShdw>
                </a:effectLst>
              </a:defRPr>
            </a:pPr>
            <a:endParaRPr/>
          </a:p>
        </p:txBody>
      </p:sp>
      <p:pic>
        <p:nvPicPr>
          <p:cNvPr id="4" name="droppedImage.png"/>
          <p:cNvPicPr/>
          <p:nvPr userDrawn="1"/>
        </p:nvPicPr>
        <p:blipFill>
          <a:blip r:embed="rId2">
            <a:extLst/>
          </a:blip>
          <a:stretch>
            <a:fillRect/>
          </a:stretch>
        </p:blipFill>
        <p:spPr>
          <a:xfrm rot="16200000">
            <a:off x="-3086100" y="3657599"/>
            <a:ext cx="7950201" cy="1041402"/>
          </a:xfrm>
          <a:prstGeom prst="rect">
            <a:avLst/>
          </a:prstGeom>
          <a:ln w="12700">
            <a:miter lim="400000"/>
          </a:ln>
        </p:spPr>
      </p:pic>
      <p:sp>
        <p:nvSpPr>
          <p:cNvPr id="6" name="Shape 30"/>
          <p:cNvSpPr>
            <a:spLocks noGrp="1"/>
          </p:cNvSpPr>
          <p:nvPr>
            <p:ph type="title"/>
          </p:nvPr>
        </p:nvSpPr>
        <p:spPr>
          <a:xfrm>
            <a:off x="1970690" y="127000"/>
            <a:ext cx="13942410" cy="1498600"/>
          </a:xfrm>
          <a:prstGeom prst="rect">
            <a:avLst/>
          </a:prstGeom>
        </p:spPr>
        <p:txBody>
          <a:bodyPr/>
          <a:lstStyle/>
          <a:p>
            <a:pPr lvl="0">
              <a:defRPr sz="1800"/>
            </a:pPr>
            <a:r>
              <a:rPr sz="6500"/>
              <a:t>Title Text</a:t>
            </a:r>
          </a:p>
        </p:txBody>
      </p:sp>
    </p:spTree>
    <p:extLst>
      <p:ext uri="{BB962C8B-B14F-4D97-AF65-F5344CB8AC3E}">
        <p14:creationId xmlns:p14="http://schemas.microsoft.com/office/powerpoint/2010/main" val="1681970071"/>
      </p:ext>
    </p:extLst>
  </p:cSld>
  <p:clrMapOvr>
    <a:masterClrMapping/>
  </p:clrMapOvr>
  <p:transition spd="med"/>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Układ niestandardowy">
    <p:spTree>
      <p:nvGrpSpPr>
        <p:cNvPr id="1" name=""/>
        <p:cNvGrpSpPr/>
        <p:nvPr/>
      </p:nvGrpSpPr>
      <p:grpSpPr>
        <a:xfrm>
          <a:off x="0" y="0"/>
          <a:ext cx="0" cy="0"/>
          <a:chOff x="0" y="0"/>
          <a:chExt cx="0" cy="0"/>
        </a:xfrm>
      </p:grpSpPr>
      <p:sp>
        <p:nvSpPr>
          <p:cNvPr id="3" name="Shape 10"/>
          <p:cNvSpPr/>
          <p:nvPr userDrawn="1"/>
        </p:nvSpPr>
        <p:spPr>
          <a:xfrm>
            <a:off x="-406400" y="-152400"/>
            <a:ext cx="2133600" cy="8681545"/>
          </a:xfrm>
          <a:prstGeom prst="rect">
            <a:avLst/>
          </a:prstGeom>
          <a:solidFill/>
          <a:ln w="25400">
            <a:solidFill/>
            <a:miter lim="400000"/>
          </a:ln>
        </p:spPr>
        <p:txBody>
          <a:bodyPr lIns="0" tIns="0" rIns="0" bIns="0" anchor="ctr"/>
          <a:lstStyle/>
          <a:p>
            <a:pPr lvl="0" defTabSz="584200">
              <a:defRPr sz="3600">
                <a:solidFill>
                  <a:srgbClr val="FFFFFF"/>
                </a:solidFill>
                <a:effectLst>
                  <a:outerShdw blurRad="38100" dist="12700" dir="5400000" rotWithShape="0">
                    <a:srgbClr val="000000">
                      <a:alpha val="50000"/>
                    </a:srgbClr>
                  </a:outerShdw>
                </a:effectLst>
              </a:defRPr>
            </a:pPr>
            <a:endParaRPr/>
          </a:p>
        </p:txBody>
      </p:sp>
      <p:pic>
        <p:nvPicPr>
          <p:cNvPr id="4" name="droppedImage.png"/>
          <p:cNvPicPr/>
          <p:nvPr userDrawn="1"/>
        </p:nvPicPr>
        <p:blipFill>
          <a:blip r:embed="rId2">
            <a:extLst/>
          </a:blip>
          <a:stretch>
            <a:fillRect/>
          </a:stretch>
        </p:blipFill>
        <p:spPr>
          <a:xfrm rot="16200000">
            <a:off x="-3086100" y="3657599"/>
            <a:ext cx="7950201" cy="1041402"/>
          </a:xfrm>
          <a:prstGeom prst="rect">
            <a:avLst/>
          </a:prstGeom>
          <a:ln w="12700">
            <a:miter lim="400000"/>
          </a:ln>
        </p:spPr>
      </p:pic>
    </p:spTree>
    <p:extLst>
      <p:ext uri="{BB962C8B-B14F-4D97-AF65-F5344CB8AC3E}">
        <p14:creationId xmlns:p14="http://schemas.microsoft.com/office/powerpoint/2010/main" val="3968099268"/>
      </p:ext>
    </p:extLst>
  </p:cSld>
  <p:clrMapOvr>
    <a:masterClrMapping/>
  </p:clrMapOvr>
  <p:transition spd="med"/>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Układ niestandardowy">
    <p:spTree>
      <p:nvGrpSpPr>
        <p:cNvPr id="1" name=""/>
        <p:cNvGrpSpPr/>
        <p:nvPr/>
      </p:nvGrpSpPr>
      <p:grpSpPr>
        <a:xfrm>
          <a:off x="0" y="0"/>
          <a:ext cx="0" cy="0"/>
          <a:chOff x="0" y="0"/>
          <a:chExt cx="0" cy="0"/>
        </a:xfrm>
      </p:grpSpPr>
      <p:sp>
        <p:nvSpPr>
          <p:cNvPr id="4" name="Shape 22"/>
          <p:cNvSpPr>
            <a:spLocks noGrp="1"/>
          </p:cNvSpPr>
          <p:nvPr>
            <p:ph type="body" idx="1"/>
          </p:nvPr>
        </p:nvSpPr>
        <p:spPr>
          <a:xfrm>
            <a:off x="1587500" y="1968500"/>
            <a:ext cx="14351000" cy="6438900"/>
          </a:xfrm>
          <a:prstGeom prst="rect">
            <a:avLst/>
          </a:prstGeom>
        </p:spPr>
        <p:txBody>
          <a:bodyPr numCol="2" spcCol="717550"/>
          <a:lstStyle>
            <a:lvl2pPr marL="1041400" indent="-533400">
              <a:defRPr sz="3700"/>
            </a:lvl2pPr>
            <a:lvl3pPr marL="1333500" indent="-533400">
              <a:defRPr sz="3700"/>
            </a:lvl3pPr>
            <a:lvl4pPr marL="1638300" indent="-533400">
              <a:defRPr sz="3700"/>
            </a:lvl4pPr>
            <a:lvl5pPr marL="1930400" indent="-533400">
              <a:defRPr sz="3700"/>
            </a:lvl5pPr>
          </a:lstStyle>
          <a:p>
            <a:pPr lvl="0">
              <a:defRPr sz="1800"/>
            </a:pPr>
            <a:r>
              <a:rPr sz="4200" dirty="0"/>
              <a:t>Body Level One</a:t>
            </a:r>
          </a:p>
          <a:p>
            <a:pPr lvl="1">
              <a:defRPr sz="1800"/>
            </a:pPr>
            <a:r>
              <a:rPr sz="3700" dirty="0"/>
              <a:t>Body Level Two</a:t>
            </a:r>
          </a:p>
          <a:p>
            <a:pPr lvl="2">
              <a:defRPr sz="1800"/>
            </a:pPr>
            <a:r>
              <a:rPr sz="3700" dirty="0"/>
              <a:t>Body Level Three</a:t>
            </a:r>
          </a:p>
          <a:p>
            <a:pPr lvl="3">
              <a:defRPr sz="1800"/>
            </a:pPr>
            <a:r>
              <a:rPr sz="3700" dirty="0"/>
              <a:t>Body Level Four</a:t>
            </a:r>
          </a:p>
          <a:p>
            <a:pPr lvl="4">
              <a:defRPr sz="1800"/>
            </a:pPr>
            <a:r>
              <a:rPr sz="3700" dirty="0"/>
              <a:t>Body Level Five</a:t>
            </a:r>
          </a:p>
        </p:txBody>
      </p:sp>
      <p:sp>
        <p:nvSpPr>
          <p:cNvPr id="7" name="Shape 30"/>
          <p:cNvSpPr>
            <a:spLocks noGrp="1"/>
          </p:cNvSpPr>
          <p:nvPr>
            <p:ph type="title"/>
          </p:nvPr>
        </p:nvSpPr>
        <p:spPr>
          <a:xfrm>
            <a:off x="1970690" y="127000"/>
            <a:ext cx="13942410" cy="1498600"/>
          </a:xfrm>
          <a:prstGeom prst="rect">
            <a:avLst/>
          </a:prstGeom>
        </p:spPr>
        <p:txBody>
          <a:bodyPr/>
          <a:lstStyle/>
          <a:p>
            <a:pPr lvl="0">
              <a:defRPr sz="1800"/>
            </a:pPr>
            <a:r>
              <a:rPr sz="6500"/>
              <a:t>Title Text</a:t>
            </a:r>
          </a:p>
        </p:txBody>
      </p:sp>
    </p:spTree>
    <p:extLst>
      <p:ext uri="{BB962C8B-B14F-4D97-AF65-F5344CB8AC3E}">
        <p14:creationId xmlns:p14="http://schemas.microsoft.com/office/powerpoint/2010/main" val="84534018"/>
      </p:ext>
    </p:extLst>
  </p:cSld>
  <p:clrMapOvr>
    <a:masterClrMapping/>
  </p:clrMapOvr>
  <p:transition spd="med"/>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wo Column">
    <p:spTree>
      <p:nvGrpSpPr>
        <p:cNvPr id="1" name=""/>
        <p:cNvGrpSpPr/>
        <p:nvPr/>
      </p:nvGrpSpPr>
      <p:grpSpPr>
        <a:xfrm>
          <a:off x="0" y="0"/>
          <a:ext cx="0" cy="0"/>
          <a:chOff x="0" y="0"/>
          <a:chExt cx="0" cy="0"/>
        </a:xfrm>
      </p:grpSpPr>
      <p:sp>
        <p:nvSpPr>
          <p:cNvPr id="4" name="Shape 24"/>
          <p:cNvSpPr/>
          <p:nvPr userDrawn="1"/>
        </p:nvSpPr>
        <p:spPr>
          <a:xfrm>
            <a:off x="5374878" y="2900114"/>
            <a:ext cx="5195293" cy="21499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400">
                <a:latin typeface="+mn-lt"/>
                <a:ea typeface="+mn-ea"/>
                <a:cs typeface="+mn-cs"/>
                <a:sym typeface="Arial Bold"/>
              </a:defRPr>
            </a:lvl1pPr>
          </a:lstStyle>
          <a:p>
            <a:pPr lvl="0">
              <a:defRPr sz="1800"/>
            </a:pPr>
            <a:r>
              <a:rPr sz="14400" dirty="0"/>
              <a:t>Demo</a:t>
            </a:r>
          </a:p>
        </p:txBody>
      </p:sp>
    </p:spTree>
    <p:extLst>
      <p:ext uri="{BB962C8B-B14F-4D97-AF65-F5344CB8AC3E}">
        <p14:creationId xmlns:p14="http://schemas.microsoft.com/office/powerpoint/2010/main" val="1718430499"/>
      </p:ext>
    </p:extLst>
  </p:cSld>
  <p:clrMapOvr>
    <a:masterClrMapping/>
  </p:clrMapOvr>
  <p:transition spd="med"/>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de Example">
    <p:spTree>
      <p:nvGrpSpPr>
        <p:cNvPr id="1" name=""/>
        <p:cNvGrpSpPr/>
        <p:nvPr/>
      </p:nvGrpSpPr>
      <p:grpSpPr>
        <a:xfrm>
          <a:off x="0" y="0"/>
          <a:ext cx="0" cy="0"/>
          <a:chOff x="0" y="0"/>
          <a:chExt cx="0" cy="0"/>
        </a:xfrm>
      </p:grpSpPr>
      <p:sp>
        <p:nvSpPr>
          <p:cNvPr id="3" name="Shape 30"/>
          <p:cNvSpPr>
            <a:spLocks noGrp="1"/>
          </p:cNvSpPr>
          <p:nvPr>
            <p:ph type="title"/>
          </p:nvPr>
        </p:nvSpPr>
        <p:spPr>
          <a:xfrm>
            <a:off x="1970690" y="127000"/>
            <a:ext cx="13942410" cy="1498600"/>
          </a:xfrm>
          <a:prstGeom prst="rect">
            <a:avLst/>
          </a:prstGeom>
        </p:spPr>
        <p:txBody>
          <a:bodyPr/>
          <a:lstStyle/>
          <a:p>
            <a:pPr lvl="0">
              <a:defRPr sz="1800"/>
            </a:pPr>
            <a:r>
              <a:rPr sz="6500"/>
              <a:t>Title Text</a:t>
            </a:r>
          </a:p>
        </p:txBody>
      </p:sp>
    </p:spTree>
  </p:cSld>
  <p:clrMapOvr>
    <a:masterClrMapping/>
  </p:clrMapOvr>
  <p:transition spd="med"/>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de Examp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5654066"/>
      </p:ext>
    </p:extLst>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152400" y="-12700"/>
            <a:ext cx="16395700" cy="1638300"/>
          </a:xfrm>
          <a:prstGeom prst="rect">
            <a:avLst/>
          </a:prstGeom>
          <a:solidFill>
            <a:srgbClr val="FFFFFF"/>
          </a:solidFill>
          <a:ln w="12700">
            <a:miter lim="400000"/>
          </a:ln>
        </p:spPr>
        <p:txBody>
          <a:bodyPr lIns="0" tIns="0" rIns="0" bIns="0" anchor="ctr"/>
          <a:lstStyle/>
          <a:p>
            <a:pPr lvl="0" defTabSz="584200">
              <a:defRPr sz="3600">
                <a:solidFill>
                  <a:srgbClr val="FFFFFF"/>
                </a:solidFill>
                <a:effectLst>
                  <a:outerShdw blurRad="38100" dist="12700" dir="5400000" rotWithShape="0">
                    <a:srgbClr val="000000">
                      <a:alpha val="50000"/>
                    </a:srgbClr>
                  </a:outerShdw>
                </a:effectLst>
              </a:defRPr>
            </a:pPr>
            <a:endParaRPr/>
          </a:p>
        </p:txBody>
      </p:sp>
      <p:sp>
        <p:nvSpPr>
          <p:cNvPr id="3" name="Shape 3"/>
          <p:cNvSpPr/>
          <p:nvPr/>
        </p:nvSpPr>
        <p:spPr>
          <a:xfrm>
            <a:off x="0" y="8521700"/>
            <a:ext cx="16370300" cy="622300"/>
          </a:xfrm>
          <a:prstGeom prst="rect">
            <a:avLst/>
          </a:prstGeom>
          <a:solidFill>
            <a:srgbClr val="F5AF33"/>
          </a:solidFill>
          <a:ln w="12700">
            <a:miter lim="400000"/>
          </a:ln>
        </p:spPr>
        <p:txBody>
          <a:bodyPr lIns="0" tIns="0" rIns="0" bIns="0" anchor="ctr"/>
          <a:lstStyle/>
          <a:p>
            <a:pPr lvl="0" defTabSz="584200">
              <a:defRPr sz="3600">
                <a:solidFill>
                  <a:srgbClr val="FFFFFF"/>
                </a:solidFill>
                <a:effectLst>
                  <a:outerShdw blurRad="38100" dist="12700" dir="5400000" rotWithShape="0">
                    <a:srgbClr val="000000">
                      <a:alpha val="50000"/>
                    </a:srgbClr>
                  </a:outerShdw>
                </a:effectLst>
              </a:defRPr>
            </a:pPr>
            <a:endParaRPr/>
          </a:p>
        </p:txBody>
      </p:sp>
      <p:pic>
        <p:nvPicPr>
          <p:cNvPr id="4" name="droppedImage.png"/>
          <p:cNvPicPr/>
          <p:nvPr/>
        </p:nvPicPr>
        <p:blipFill>
          <a:blip r:embed="rId13">
            <a:extLst/>
          </a:blip>
          <a:stretch>
            <a:fillRect/>
          </a:stretch>
        </p:blipFill>
        <p:spPr>
          <a:xfrm rot="16200000">
            <a:off x="-3479800" y="3581403"/>
            <a:ext cx="8216901" cy="1524001"/>
          </a:xfrm>
          <a:prstGeom prst="rect">
            <a:avLst/>
          </a:prstGeom>
          <a:ln w="12700">
            <a:miter lim="400000"/>
          </a:ln>
        </p:spPr>
      </p:pic>
      <p:sp>
        <p:nvSpPr>
          <p:cNvPr id="5" name="Shape 5"/>
          <p:cNvSpPr/>
          <p:nvPr/>
        </p:nvSpPr>
        <p:spPr>
          <a:xfrm>
            <a:off x="9102824" y="8528983"/>
            <a:ext cx="7099301" cy="5950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a:latin typeface="Arial"/>
                <a:ea typeface="Arial"/>
                <a:cs typeface="Arial"/>
                <a:sym typeface="Arial"/>
              </a:defRPr>
            </a:lvl1pPr>
          </a:lstStyle>
          <a:p>
            <a:pPr lvl="0">
              <a:defRPr sz="1800"/>
            </a:pPr>
            <a:r>
              <a:rPr sz="3200" dirty="0" smtClean="0"/>
              <a:t>@</a:t>
            </a:r>
            <a:r>
              <a:rPr lang="en-US" sz="3200" dirty="0" smtClean="0"/>
              <a:t>MagemelloMario</a:t>
            </a:r>
            <a:endParaRPr sz="3200" dirty="0"/>
          </a:p>
        </p:txBody>
      </p:sp>
      <p:sp>
        <p:nvSpPr>
          <p:cNvPr id="6" name="Shape 6"/>
          <p:cNvSpPr/>
          <p:nvPr/>
        </p:nvSpPr>
        <p:spPr>
          <a:xfrm>
            <a:off x="703324" y="8528983"/>
            <a:ext cx="5892800" cy="5950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a:latin typeface="Arial"/>
                <a:ea typeface="Arial"/>
                <a:cs typeface="Arial"/>
                <a:sym typeface="Arial"/>
              </a:defRPr>
            </a:lvl1pPr>
          </a:lstStyle>
          <a:p>
            <a:pPr lvl="0">
              <a:defRPr sz="1800"/>
            </a:pPr>
            <a:r>
              <a:rPr sz="3200" dirty="0"/>
              <a:t>#D</a:t>
            </a:r>
            <a:r>
              <a:rPr lang="pl-PL" sz="3200" dirty="0" err="1"/>
              <a:t>evoxxPL</a:t>
            </a:r>
            <a:endParaRPr sz="3200" dirty="0"/>
          </a:p>
        </p:txBody>
      </p:sp>
      <p:sp>
        <p:nvSpPr>
          <p:cNvPr id="7" name="Shape 7"/>
          <p:cNvSpPr>
            <a:spLocks noGrp="1"/>
          </p:cNvSpPr>
          <p:nvPr>
            <p:ph type="title"/>
          </p:nvPr>
        </p:nvSpPr>
        <p:spPr>
          <a:xfrm>
            <a:off x="1562100" y="127000"/>
            <a:ext cx="14351000" cy="1498600"/>
          </a:xfrm>
          <a:prstGeom prst="rect">
            <a:avLst/>
          </a:prstGeom>
          <a:ln w="12700">
            <a:miter lim="400000"/>
          </a:ln>
          <a:effectLst>
            <a:outerShdw blurRad="63500" dist="38100" dir="2700000" rotWithShape="0">
              <a:srgbClr val="B5F0F1">
                <a:alpha val="58999"/>
              </a:srgbClr>
            </a:outerShdw>
          </a:effectLst>
          <a:extLst>
            <a:ext uri="{C572A759-6A51-4108-AA02-DFA0A04FC94B}">
              <ma14:wrappingTextBoxFlag xmlns:ma14="http://schemas.microsoft.com/office/mac/drawingml/2011/main" val="1"/>
            </a:ext>
          </a:extLst>
        </p:spPr>
        <p:txBody>
          <a:bodyPr lIns="0" tIns="0" rIns="0" bIns="0" anchor="ctr"/>
          <a:lstStyle/>
          <a:p>
            <a:pPr lvl="0">
              <a:defRPr sz="1800"/>
            </a:pPr>
            <a:r>
              <a:rPr sz="6500"/>
              <a:t>Title Text</a:t>
            </a:r>
          </a:p>
        </p:txBody>
      </p:sp>
      <p:sp>
        <p:nvSpPr>
          <p:cNvPr id="8" name="Shape 8"/>
          <p:cNvSpPr>
            <a:spLocks noGrp="1"/>
          </p:cNvSpPr>
          <p:nvPr>
            <p:ph type="body" idx="1"/>
          </p:nvPr>
        </p:nvSpPr>
        <p:spPr>
          <a:xfrm>
            <a:off x="1587500" y="1968500"/>
            <a:ext cx="14300200" cy="64389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2pPr marL="1041400" indent="-533400">
              <a:defRPr sz="3700"/>
            </a:lvl2pPr>
            <a:lvl3pPr marL="1333500" indent="-533400">
              <a:defRPr sz="3700"/>
            </a:lvl3pPr>
            <a:lvl4pPr marL="1638300" indent="-533400">
              <a:defRPr sz="3700"/>
            </a:lvl4pPr>
            <a:lvl5pPr marL="1930400" indent="-533400">
              <a:defRPr sz="3700"/>
            </a:lvl5pPr>
          </a:lstStyle>
          <a:p>
            <a:pPr lvl="0">
              <a:defRPr sz="1800"/>
            </a:pPr>
            <a:r>
              <a:rPr sz="4200" dirty="0"/>
              <a:t>Body Level One</a:t>
            </a:r>
          </a:p>
          <a:p>
            <a:pPr lvl="1">
              <a:defRPr sz="1800"/>
            </a:pPr>
            <a:r>
              <a:rPr sz="3700" dirty="0"/>
              <a:t>Body Level Two</a:t>
            </a:r>
          </a:p>
          <a:p>
            <a:pPr lvl="2">
              <a:defRPr sz="1800"/>
            </a:pPr>
            <a:r>
              <a:rPr sz="3700" dirty="0"/>
              <a:t>Body Level Three</a:t>
            </a:r>
          </a:p>
          <a:p>
            <a:pPr lvl="3">
              <a:defRPr sz="1800"/>
            </a:pPr>
            <a:r>
              <a:rPr sz="3700" dirty="0"/>
              <a:t>Body Level Four</a:t>
            </a:r>
          </a:p>
          <a:p>
            <a:pPr lvl="4">
              <a:defRPr sz="1800"/>
            </a:pPr>
            <a:r>
              <a:rPr sz="3700" dirty="0"/>
              <a:t>Body Level Five</a:t>
            </a:r>
          </a:p>
        </p:txBody>
      </p:sp>
      <p:pic>
        <p:nvPicPr>
          <p:cNvPr id="1026" name="Picture 2" descr="https://storm.apache.org/images/logos/twitter.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0" y="8440245"/>
            <a:ext cx="772510" cy="77251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0" r:id="rId1"/>
    <p:sldLayoutId id="2147483670" r:id="rId2"/>
    <p:sldLayoutId id="2147483671" r:id="rId3"/>
    <p:sldLayoutId id="2147483672" r:id="rId4"/>
    <p:sldLayoutId id="2147483673" r:id="rId5"/>
    <p:sldLayoutId id="2147483674" r:id="rId6"/>
    <p:sldLayoutId id="2147483656" r:id="rId7"/>
    <p:sldLayoutId id="2147483653" r:id="rId8"/>
    <p:sldLayoutId id="2147483657" r:id="rId9"/>
    <p:sldLayoutId id="2147483655" r:id="rId10"/>
    <p:sldLayoutId id="2147483675" r:id="rId11"/>
  </p:sldLayoutIdLst>
  <p:transition spd="med"/>
  <p:timing>
    <p:tnLst>
      <p:par>
        <p:cTn id="1" dur="indefinite" restart="never" nodeType="tmRoot"/>
      </p:par>
    </p:tnLst>
  </p:timing>
  <p:txStyles>
    <p:titleStyle>
      <a:lvl1pPr defTabSz="546100">
        <a:defRPr sz="6500">
          <a:latin typeface="+mn-lt"/>
          <a:ea typeface="+mn-ea"/>
          <a:cs typeface="+mn-cs"/>
          <a:sym typeface="Arial Bold"/>
        </a:defRPr>
      </a:lvl1pPr>
      <a:lvl2pPr indent="228600" defTabSz="546100">
        <a:defRPr sz="6500">
          <a:latin typeface="+mn-lt"/>
          <a:ea typeface="+mn-ea"/>
          <a:cs typeface="+mn-cs"/>
          <a:sym typeface="Arial Bold"/>
        </a:defRPr>
      </a:lvl2pPr>
      <a:lvl3pPr indent="457200" defTabSz="546100">
        <a:defRPr sz="6500">
          <a:latin typeface="+mn-lt"/>
          <a:ea typeface="+mn-ea"/>
          <a:cs typeface="+mn-cs"/>
          <a:sym typeface="Arial Bold"/>
        </a:defRPr>
      </a:lvl3pPr>
      <a:lvl4pPr indent="685800" defTabSz="546100">
        <a:defRPr sz="6500">
          <a:latin typeface="+mn-lt"/>
          <a:ea typeface="+mn-ea"/>
          <a:cs typeface="+mn-cs"/>
          <a:sym typeface="Arial Bold"/>
        </a:defRPr>
      </a:lvl4pPr>
      <a:lvl5pPr indent="914400" defTabSz="546100">
        <a:defRPr sz="6500">
          <a:latin typeface="+mn-lt"/>
          <a:ea typeface="+mn-ea"/>
          <a:cs typeface="+mn-cs"/>
          <a:sym typeface="Arial Bold"/>
        </a:defRPr>
      </a:lvl5pPr>
      <a:lvl6pPr indent="1143000" defTabSz="546100">
        <a:defRPr sz="6500">
          <a:latin typeface="+mn-lt"/>
          <a:ea typeface="+mn-ea"/>
          <a:cs typeface="+mn-cs"/>
          <a:sym typeface="Arial Bold"/>
        </a:defRPr>
      </a:lvl6pPr>
      <a:lvl7pPr indent="1371600" defTabSz="546100">
        <a:defRPr sz="6500">
          <a:latin typeface="+mn-lt"/>
          <a:ea typeface="+mn-ea"/>
          <a:cs typeface="+mn-cs"/>
          <a:sym typeface="Arial Bold"/>
        </a:defRPr>
      </a:lvl7pPr>
      <a:lvl8pPr indent="1600200" defTabSz="546100">
        <a:defRPr sz="6500">
          <a:latin typeface="+mn-lt"/>
          <a:ea typeface="+mn-ea"/>
          <a:cs typeface="+mn-cs"/>
          <a:sym typeface="Arial Bold"/>
        </a:defRPr>
      </a:lvl8pPr>
      <a:lvl9pPr indent="1828800" defTabSz="546100">
        <a:defRPr sz="6500">
          <a:latin typeface="+mn-lt"/>
          <a:ea typeface="+mn-ea"/>
          <a:cs typeface="+mn-cs"/>
          <a:sym typeface="Arial Bold"/>
        </a:defRPr>
      </a:lvl9pPr>
    </p:titleStyle>
    <p:bodyStyle>
      <a:lvl1pPr marL="749300" indent="-533400" defTabSz="546100">
        <a:spcBef>
          <a:spcPts val="1000"/>
        </a:spcBef>
        <a:buSzPct val="171000"/>
        <a:buChar char="•"/>
        <a:defRPr sz="4200">
          <a:latin typeface="Gill Sans"/>
          <a:ea typeface="Gill Sans"/>
          <a:cs typeface="Gill Sans"/>
          <a:sym typeface="Gill Sans"/>
        </a:defRPr>
      </a:lvl1pPr>
      <a:lvl2pPr marL="1113481" indent="-605481" defTabSz="546100">
        <a:spcBef>
          <a:spcPts val="1000"/>
        </a:spcBef>
        <a:buSzPct val="171000"/>
        <a:buChar char="•"/>
        <a:defRPr sz="4200">
          <a:latin typeface="Gill Sans"/>
          <a:ea typeface="Gill Sans"/>
          <a:cs typeface="Gill Sans"/>
          <a:sym typeface="Gill Sans"/>
        </a:defRPr>
      </a:lvl2pPr>
      <a:lvl3pPr marL="1405581" indent="-605481" defTabSz="546100">
        <a:spcBef>
          <a:spcPts val="1000"/>
        </a:spcBef>
        <a:buSzPct val="171000"/>
        <a:buChar char="•"/>
        <a:defRPr sz="4200">
          <a:latin typeface="Gill Sans"/>
          <a:ea typeface="Gill Sans"/>
          <a:cs typeface="Gill Sans"/>
          <a:sym typeface="Gill Sans"/>
        </a:defRPr>
      </a:lvl3pPr>
      <a:lvl4pPr marL="1710381" indent="-605481" defTabSz="546100">
        <a:spcBef>
          <a:spcPts val="1000"/>
        </a:spcBef>
        <a:buSzPct val="171000"/>
        <a:buChar char="•"/>
        <a:defRPr sz="4200">
          <a:latin typeface="Gill Sans"/>
          <a:ea typeface="Gill Sans"/>
          <a:cs typeface="Gill Sans"/>
          <a:sym typeface="Gill Sans"/>
        </a:defRPr>
      </a:lvl4pPr>
      <a:lvl5pPr marL="2002481" indent="-605481" defTabSz="546100">
        <a:spcBef>
          <a:spcPts val="1000"/>
        </a:spcBef>
        <a:buSzPct val="171000"/>
        <a:buChar char="•"/>
        <a:defRPr sz="4200">
          <a:latin typeface="Gill Sans"/>
          <a:ea typeface="Gill Sans"/>
          <a:cs typeface="Gill Sans"/>
          <a:sym typeface="Gill Sans"/>
        </a:defRPr>
      </a:lvl5pPr>
      <a:lvl6pPr marL="2294581" indent="-605481" defTabSz="546100">
        <a:spcBef>
          <a:spcPts val="1000"/>
        </a:spcBef>
        <a:buSzPct val="171000"/>
        <a:buChar char="•"/>
        <a:defRPr sz="4200">
          <a:latin typeface="Gill Sans"/>
          <a:ea typeface="Gill Sans"/>
          <a:cs typeface="Gill Sans"/>
          <a:sym typeface="Gill Sans"/>
        </a:defRPr>
      </a:lvl6pPr>
      <a:lvl7pPr marL="2586681" indent="-605481" defTabSz="546100">
        <a:spcBef>
          <a:spcPts val="1000"/>
        </a:spcBef>
        <a:buSzPct val="171000"/>
        <a:buChar char="•"/>
        <a:defRPr sz="4200">
          <a:latin typeface="Gill Sans"/>
          <a:ea typeface="Gill Sans"/>
          <a:cs typeface="Gill Sans"/>
          <a:sym typeface="Gill Sans"/>
        </a:defRPr>
      </a:lvl7pPr>
      <a:lvl8pPr marL="2878781" indent="-605481" defTabSz="546100">
        <a:spcBef>
          <a:spcPts val="1000"/>
        </a:spcBef>
        <a:buSzPct val="171000"/>
        <a:buChar char="•"/>
        <a:defRPr sz="4200">
          <a:latin typeface="Gill Sans"/>
          <a:ea typeface="Gill Sans"/>
          <a:cs typeface="Gill Sans"/>
          <a:sym typeface="Gill Sans"/>
        </a:defRPr>
      </a:lvl8pPr>
      <a:lvl9pPr marL="3170881" indent="-605481" defTabSz="546100">
        <a:spcBef>
          <a:spcPts val="1000"/>
        </a:spcBef>
        <a:buSzPct val="171000"/>
        <a:buChar char="•"/>
        <a:defRPr sz="4200">
          <a:latin typeface="Gill Sans"/>
          <a:ea typeface="Gill Sans"/>
          <a:cs typeface="Gill Sans"/>
          <a:sym typeface="Gill Sans"/>
        </a:defRPr>
      </a:lvl9pPr>
    </p:bodyStyle>
    <p:otherStyle>
      <a:lvl1pPr algn="ctr" defTabSz="546100">
        <a:defRPr sz="1200">
          <a:solidFill>
            <a:schemeClr val="tx1"/>
          </a:solidFill>
          <a:latin typeface="+mn-lt"/>
          <a:ea typeface="+mn-ea"/>
          <a:cs typeface="+mn-cs"/>
          <a:sym typeface="Gill Sans"/>
        </a:defRPr>
      </a:lvl1pPr>
      <a:lvl2pPr indent="228600" algn="ctr" defTabSz="546100">
        <a:defRPr sz="1200">
          <a:solidFill>
            <a:schemeClr val="tx1"/>
          </a:solidFill>
          <a:latin typeface="+mn-lt"/>
          <a:ea typeface="+mn-ea"/>
          <a:cs typeface="+mn-cs"/>
          <a:sym typeface="Gill Sans"/>
        </a:defRPr>
      </a:lvl2pPr>
      <a:lvl3pPr indent="457200" algn="ctr" defTabSz="546100">
        <a:defRPr sz="1200">
          <a:solidFill>
            <a:schemeClr val="tx1"/>
          </a:solidFill>
          <a:latin typeface="+mn-lt"/>
          <a:ea typeface="+mn-ea"/>
          <a:cs typeface="+mn-cs"/>
          <a:sym typeface="Gill Sans"/>
        </a:defRPr>
      </a:lvl3pPr>
      <a:lvl4pPr indent="685800" algn="ctr" defTabSz="546100">
        <a:defRPr sz="1200">
          <a:solidFill>
            <a:schemeClr val="tx1"/>
          </a:solidFill>
          <a:latin typeface="+mn-lt"/>
          <a:ea typeface="+mn-ea"/>
          <a:cs typeface="+mn-cs"/>
          <a:sym typeface="Gill Sans"/>
        </a:defRPr>
      </a:lvl4pPr>
      <a:lvl5pPr indent="914400" algn="ctr" defTabSz="546100">
        <a:defRPr sz="1200">
          <a:solidFill>
            <a:schemeClr val="tx1"/>
          </a:solidFill>
          <a:latin typeface="+mn-lt"/>
          <a:ea typeface="+mn-ea"/>
          <a:cs typeface="+mn-cs"/>
          <a:sym typeface="Gill Sans"/>
        </a:defRPr>
      </a:lvl5pPr>
      <a:lvl6pPr indent="1143000" algn="ctr" defTabSz="546100">
        <a:defRPr sz="1200">
          <a:solidFill>
            <a:schemeClr val="tx1"/>
          </a:solidFill>
          <a:latin typeface="+mn-lt"/>
          <a:ea typeface="+mn-ea"/>
          <a:cs typeface="+mn-cs"/>
          <a:sym typeface="Gill Sans"/>
        </a:defRPr>
      </a:lvl6pPr>
      <a:lvl7pPr indent="1371600" algn="ctr" defTabSz="546100">
        <a:defRPr sz="1200">
          <a:solidFill>
            <a:schemeClr val="tx1"/>
          </a:solidFill>
          <a:latin typeface="+mn-lt"/>
          <a:ea typeface="+mn-ea"/>
          <a:cs typeface="+mn-cs"/>
          <a:sym typeface="Gill Sans"/>
        </a:defRPr>
      </a:lvl7pPr>
      <a:lvl8pPr indent="1600200" algn="ctr" defTabSz="546100">
        <a:defRPr sz="1200">
          <a:solidFill>
            <a:schemeClr val="tx1"/>
          </a:solidFill>
          <a:latin typeface="+mn-lt"/>
          <a:ea typeface="+mn-ea"/>
          <a:cs typeface="+mn-cs"/>
          <a:sym typeface="Gill Sans"/>
        </a:defRPr>
      </a:lvl8pPr>
      <a:lvl9pPr indent="1828800" algn="ctr" defTabSz="546100">
        <a:defRPr sz="1200">
          <a:solidFill>
            <a:schemeClr val="tx1"/>
          </a:solidFill>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microsoft.com/office/2007/relationships/hdphoto" Target="../media/hdphoto1.wdp"/><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microsoft.com/office/2007/relationships/hdphoto" Target="../media/hdphoto1.wdp"/><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1.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6.jpeg"/><Relationship Id="rId5" Type="http://schemas.microsoft.com/office/2007/relationships/hdphoto" Target="../media/hdphoto3.wdp"/><Relationship Id="rId1" Type="http://schemas.openxmlformats.org/officeDocument/2006/relationships/slideLayout" Target="../slideLayouts/slideLayout6.xml"/><Relationship Id="rId2"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30.png"/><Relationship Id="rId13" Type="http://schemas.microsoft.com/office/2007/relationships/hdphoto" Target="../media/hdphoto6.wdp"/><Relationship Id="rId1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7.png"/><Relationship Id="rId4" Type="http://schemas.microsoft.com/office/2007/relationships/hdphoto" Target="../media/hdphoto4.wdp"/><Relationship Id="rId5" Type="http://schemas.openxmlformats.org/officeDocument/2006/relationships/image" Target="../media/image25.png"/><Relationship Id="rId6" Type="http://schemas.microsoft.com/office/2007/relationships/hdphoto" Target="../media/hdphoto2.wdp"/><Relationship Id="rId7" Type="http://schemas.openxmlformats.org/officeDocument/2006/relationships/image" Target="../media/image26.jpeg"/><Relationship Id="rId8" Type="http://schemas.microsoft.com/office/2007/relationships/hdphoto" Target="../media/hdphoto3.wdp"/><Relationship Id="rId9" Type="http://schemas.openxmlformats.org/officeDocument/2006/relationships/image" Target="../media/image28.png"/><Relationship Id="rId10" Type="http://schemas.microsoft.com/office/2007/relationships/hdphoto" Target="../media/hdphoto5.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4" Type="http://schemas.microsoft.com/office/2007/relationships/hdphoto" Target="../media/hdphoto7.wdp"/><Relationship Id="rId5" Type="http://schemas.openxmlformats.org/officeDocument/2006/relationships/image" Target="../media/image31.png"/><Relationship Id="rId6" Type="http://schemas.openxmlformats.org/officeDocument/2006/relationships/image" Target="../media/image34.png"/><Relationship Id="rId7" Type="http://schemas.openxmlformats.org/officeDocument/2006/relationships/image" Target="../media/image35.png"/><Relationship Id="rId8" Type="http://schemas.microsoft.com/office/2007/relationships/hdphoto" Target="../media/hdphoto8.wdp"/><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5.png"/><Relationship Id="rId5" Type="http://schemas.microsoft.com/office/2007/relationships/hdphoto" Target="../media/hdphoto8.wdp"/><Relationship Id="rId6" Type="http://schemas.openxmlformats.org/officeDocument/2006/relationships/image" Target="../media/image26.jpeg"/><Relationship Id="rId7" Type="http://schemas.microsoft.com/office/2007/relationships/hdphoto" Target="../media/hdphoto3.wdp"/><Relationship Id="rId8" Type="http://schemas.openxmlformats.org/officeDocument/2006/relationships/image" Target="../media/image36.png"/><Relationship Id="rId9" Type="http://schemas.openxmlformats.org/officeDocument/2006/relationships/image" Target="../media/image25.png"/><Relationship Id="rId10"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jpeg"/><Relationship Id="rId3" Type="http://schemas.microsoft.com/office/2007/relationships/hdphoto" Target="../media/hdphoto3.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1.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37.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4" Type="http://schemas.microsoft.com/office/2007/relationships/hdphoto" Target="../media/hdphoto7.wdp"/><Relationship Id="rId5" Type="http://schemas.openxmlformats.org/officeDocument/2006/relationships/image" Target="../media/image39.jpeg"/><Relationship Id="rId6" Type="http://schemas.microsoft.com/office/2007/relationships/hdphoto" Target="../media/hdphoto9.wdp"/><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7.wdp"/><Relationship Id="rId4" Type="http://schemas.openxmlformats.org/officeDocument/2006/relationships/image" Target="../media/image39.jpeg"/><Relationship Id="rId5" Type="http://schemas.microsoft.com/office/2007/relationships/hdphoto" Target="../media/hdphoto9.wdp"/><Relationship Id="rId6"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29.png"/><Relationship Id="rId5"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image" Target="../media/image26.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29.png"/><Relationship Id="rId5"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image" Target="../media/image26.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3.png"/><Relationship Id="rId3" Type="http://schemas.microsoft.com/office/2007/relationships/hdphoto" Target="../media/hdphoto5.wdp"/></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 Id="rId3" Type="http://schemas.microsoft.com/office/2007/relationships/hdphoto" Target="../media/hdphoto4.wdp"/></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39.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0.png"/></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1.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6.png"/><Relationship Id="rId5" Type="http://schemas.openxmlformats.org/officeDocument/2006/relationships/image" Target="../media/image39.jpeg"/><Relationship Id="rId6"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4" Type="http://schemas.microsoft.com/office/2007/relationships/hdphoto" Target="../media/hdphoto4.wdp"/><Relationship Id="rId5" Type="http://schemas.openxmlformats.org/officeDocument/2006/relationships/image" Target="../media/image19.png"/><Relationship Id="rId6"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56.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36.png"/><Relationship Id="rId6" Type="http://schemas.openxmlformats.org/officeDocument/2006/relationships/image" Target="../media/image51.png"/><Relationship Id="rId7"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 name="Shape 42"/>
          <p:cNvSpPr>
            <a:spLocks noGrp="1"/>
          </p:cNvSpPr>
          <p:nvPr>
            <p:ph type="title"/>
          </p:nvPr>
        </p:nvSpPr>
        <p:spPr>
          <a:prstGeom prst="rect">
            <a:avLst/>
          </a:prstGeom>
        </p:spPr>
        <p:txBody>
          <a:bodyPr/>
          <a:lstStyle/>
          <a:p>
            <a:pPr rtl="0"/>
            <a:r>
              <a:rPr lang="en-US" dirty="0" err="1"/>
              <a:t>Blockchain</a:t>
            </a:r>
            <a:r>
              <a:rPr lang="en-US" dirty="0"/>
              <a:t> By Code examples</a:t>
            </a:r>
          </a:p>
        </p:txBody>
      </p:sp>
      <p:sp>
        <p:nvSpPr>
          <p:cNvPr id="43" name="Shape 43"/>
          <p:cNvSpPr>
            <a:spLocks noGrp="1"/>
          </p:cNvSpPr>
          <p:nvPr>
            <p:ph type="body" idx="1"/>
          </p:nvPr>
        </p:nvSpPr>
        <p:spPr>
          <a:xfrm>
            <a:off x="5092700" y="4436532"/>
            <a:ext cx="7962900" cy="1938867"/>
          </a:xfrm>
          <a:prstGeom prst="rect">
            <a:avLst/>
          </a:prstGeom>
        </p:spPr>
        <p:txBody>
          <a:bodyPr/>
          <a:lstStyle/>
          <a:p>
            <a:pPr lvl="0">
              <a:defRPr sz="1800">
                <a:solidFill>
                  <a:srgbClr val="000000"/>
                </a:solidFill>
              </a:defRPr>
            </a:pPr>
            <a:r>
              <a:rPr lang="en-US" sz="3000" dirty="0" smtClean="0">
                <a:solidFill>
                  <a:srgbClr val="231F21"/>
                </a:solidFill>
              </a:rPr>
              <a:t>Mario Romano</a:t>
            </a:r>
            <a:endParaRPr sz="3000" dirty="0">
              <a:solidFill>
                <a:srgbClr val="231F21"/>
              </a:solidFill>
            </a:endParaRPr>
          </a:p>
          <a:p>
            <a:pPr lvl="0">
              <a:defRPr sz="1800">
                <a:solidFill>
                  <a:srgbClr val="000000"/>
                </a:solidFill>
              </a:defRPr>
            </a:pPr>
            <a:r>
              <a:rPr lang="en-US" sz="3000" dirty="0" smtClean="0">
                <a:solidFill>
                  <a:srgbClr val="231F21"/>
                </a:solidFill>
              </a:rPr>
              <a:t>Alfresco</a:t>
            </a:r>
            <a:endParaRPr sz="3000" dirty="0">
              <a:solidFill>
                <a:srgbClr val="231F21"/>
              </a:solidFill>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ext Placeholder 1"/>
          <p:cNvSpPr txBox="1">
            <a:spLocks/>
          </p:cNvSpPr>
          <p:nvPr/>
        </p:nvSpPr>
        <p:spPr>
          <a:xfrm>
            <a:off x="1587500" y="0"/>
            <a:ext cx="14351000" cy="8407400"/>
          </a:xfrm>
          <a:prstGeom prst="rect">
            <a:avLst/>
          </a:prstGeom>
        </p:spPr>
        <p:txBody>
          <a:bodyPr numCol="1" anchor="ctr"/>
          <a:lstStyle>
            <a:lvl1pPr marL="749300" indent="-533400" defTabSz="546100">
              <a:spcBef>
                <a:spcPts val="1000"/>
              </a:spcBef>
              <a:buSzPct val="171000"/>
              <a:buChar char="•"/>
              <a:defRPr sz="4200">
                <a:latin typeface="Gill Sans"/>
                <a:ea typeface="Gill Sans"/>
                <a:cs typeface="Gill Sans"/>
                <a:sym typeface="Gill Sans"/>
              </a:defRPr>
            </a:lvl1pPr>
            <a:lvl2pPr marL="1113481" indent="-605481" defTabSz="546100">
              <a:spcBef>
                <a:spcPts val="1000"/>
              </a:spcBef>
              <a:buSzPct val="171000"/>
              <a:buChar char="•"/>
              <a:defRPr sz="4200">
                <a:latin typeface="Gill Sans"/>
                <a:ea typeface="Gill Sans"/>
                <a:cs typeface="Gill Sans"/>
                <a:sym typeface="Gill Sans"/>
              </a:defRPr>
            </a:lvl2pPr>
            <a:lvl3pPr marL="1405581" indent="-605481" defTabSz="546100">
              <a:spcBef>
                <a:spcPts val="1000"/>
              </a:spcBef>
              <a:buSzPct val="171000"/>
              <a:buChar char="•"/>
              <a:defRPr sz="4200">
                <a:latin typeface="Gill Sans"/>
                <a:ea typeface="Gill Sans"/>
                <a:cs typeface="Gill Sans"/>
                <a:sym typeface="Gill Sans"/>
              </a:defRPr>
            </a:lvl3pPr>
            <a:lvl4pPr marL="1710381" indent="-605481" defTabSz="546100">
              <a:spcBef>
                <a:spcPts val="1000"/>
              </a:spcBef>
              <a:buSzPct val="171000"/>
              <a:buChar char="•"/>
              <a:defRPr sz="4200">
                <a:latin typeface="Gill Sans"/>
                <a:ea typeface="Gill Sans"/>
                <a:cs typeface="Gill Sans"/>
                <a:sym typeface="Gill Sans"/>
              </a:defRPr>
            </a:lvl4pPr>
            <a:lvl5pPr marL="2002481" indent="-605481" defTabSz="546100">
              <a:spcBef>
                <a:spcPts val="1000"/>
              </a:spcBef>
              <a:buSzPct val="171000"/>
              <a:buChar char="•"/>
              <a:defRPr sz="4200">
                <a:latin typeface="Gill Sans"/>
                <a:ea typeface="Gill Sans"/>
                <a:cs typeface="Gill Sans"/>
                <a:sym typeface="Gill Sans"/>
              </a:defRPr>
            </a:lvl5pPr>
            <a:lvl6pPr marL="2294581" indent="-605481" defTabSz="546100">
              <a:spcBef>
                <a:spcPts val="1000"/>
              </a:spcBef>
              <a:buSzPct val="171000"/>
              <a:buChar char="•"/>
              <a:defRPr sz="4200">
                <a:latin typeface="Gill Sans"/>
                <a:ea typeface="Gill Sans"/>
                <a:cs typeface="Gill Sans"/>
                <a:sym typeface="Gill Sans"/>
              </a:defRPr>
            </a:lvl6pPr>
            <a:lvl7pPr marL="2586681" indent="-605481" defTabSz="546100">
              <a:spcBef>
                <a:spcPts val="1000"/>
              </a:spcBef>
              <a:buSzPct val="171000"/>
              <a:buChar char="•"/>
              <a:defRPr sz="4200">
                <a:latin typeface="Gill Sans"/>
                <a:ea typeface="Gill Sans"/>
                <a:cs typeface="Gill Sans"/>
                <a:sym typeface="Gill Sans"/>
              </a:defRPr>
            </a:lvl7pPr>
            <a:lvl8pPr marL="2878781" indent="-605481" defTabSz="546100">
              <a:spcBef>
                <a:spcPts val="1000"/>
              </a:spcBef>
              <a:buSzPct val="171000"/>
              <a:buChar char="•"/>
              <a:defRPr sz="4200">
                <a:latin typeface="Gill Sans"/>
                <a:ea typeface="Gill Sans"/>
                <a:cs typeface="Gill Sans"/>
                <a:sym typeface="Gill Sans"/>
              </a:defRPr>
            </a:lvl8pPr>
            <a:lvl9pPr marL="3170881" indent="-605481" defTabSz="546100">
              <a:spcBef>
                <a:spcPts val="1000"/>
              </a:spcBef>
              <a:buSzPct val="171000"/>
              <a:buChar char="•"/>
              <a:defRPr sz="4200">
                <a:latin typeface="Gill Sans"/>
                <a:ea typeface="Gill Sans"/>
                <a:cs typeface="Gill Sans"/>
                <a:sym typeface="Gill Sans"/>
              </a:defRPr>
            </a:lvl9pPr>
          </a:lstStyle>
          <a:p>
            <a:pPr marL="0" indent="0" algn="ctr" defTabSz="914400">
              <a:spcBef>
                <a:spcPts val="0"/>
              </a:spcBef>
              <a:buSzTx/>
              <a:buFontTx/>
              <a:buNone/>
              <a:defRPr/>
            </a:pPr>
            <a:r>
              <a:rPr lang="en-US" sz="9600" smtClean="0"/>
              <a:t>BLOCKCHAIN IS A DISTRIBUTED SYSTEM</a:t>
            </a:r>
            <a:endParaRPr lang="en-US" sz="9600" dirty="0"/>
          </a:p>
        </p:txBody>
      </p:sp>
    </p:spTree>
    <p:extLst>
      <p:ext uri="{BB962C8B-B14F-4D97-AF65-F5344CB8AC3E}">
        <p14:creationId xmlns:p14="http://schemas.microsoft.com/office/powerpoint/2010/main" val="1322168608"/>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txBox="1">
            <a:spLocks/>
          </p:cNvSpPr>
          <p:nvPr/>
        </p:nvSpPr>
        <p:spPr>
          <a:xfrm>
            <a:off x="1587500" y="0"/>
            <a:ext cx="14351000" cy="8407400"/>
          </a:xfrm>
          <a:prstGeom prst="rect">
            <a:avLst/>
          </a:prstGeom>
        </p:spPr>
        <p:txBody>
          <a:bodyPr numCol="1" anchor="ctr"/>
          <a:lstStyle>
            <a:lvl1pPr marL="749300" indent="-533400" defTabSz="546100">
              <a:spcBef>
                <a:spcPts val="1000"/>
              </a:spcBef>
              <a:buSzPct val="171000"/>
              <a:buChar char="•"/>
              <a:defRPr sz="4200">
                <a:latin typeface="Gill Sans"/>
                <a:ea typeface="Gill Sans"/>
                <a:cs typeface="Gill Sans"/>
                <a:sym typeface="Gill Sans"/>
              </a:defRPr>
            </a:lvl1pPr>
            <a:lvl2pPr marL="1113481" indent="-605481" defTabSz="546100">
              <a:spcBef>
                <a:spcPts val="1000"/>
              </a:spcBef>
              <a:buSzPct val="171000"/>
              <a:buChar char="•"/>
              <a:defRPr sz="4200">
                <a:latin typeface="Gill Sans"/>
                <a:ea typeface="Gill Sans"/>
                <a:cs typeface="Gill Sans"/>
                <a:sym typeface="Gill Sans"/>
              </a:defRPr>
            </a:lvl2pPr>
            <a:lvl3pPr marL="1405581" indent="-605481" defTabSz="546100">
              <a:spcBef>
                <a:spcPts val="1000"/>
              </a:spcBef>
              <a:buSzPct val="171000"/>
              <a:buChar char="•"/>
              <a:defRPr sz="4200">
                <a:latin typeface="Gill Sans"/>
                <a:ea typeface="Gill Sans"/>
                <a:cs typeface="Gill Sans"/>
                <a:sym typeface="Gill Sans"/>
              </a:defRPr>
            </a:lvl3pPr>
            <a:lvl4pPr marL="1710381" indent="-605481" defTabSz="546100">
              <a:spcBef>
                <a:spcPts val="1000"/>
              </a:spcBef>
              <a:buSzPct val="171000"/>
              <a:buChar char="•"/>
              <a:defRPr sz="4200">
                <a:latin typeface="Gill Sans"/>
                <a:ea typeface="Gill Sans"/>
                <a:cs typeface="Gill Sans"/>
                <a:sym typeface="Gill Sans"/>
              </a:defRPr>
            </a:lvl4pPr>
            <a:lvl5pPr marL="2002481" indent="-605481" defTabSz="546100">
              <a:spcBef>
                <a:spcPts val="1000"/>
              </a:spcBef>
              <a:buSzPct val="171000"/>
              <a:buChar char="•"/>
              <a:defRPr sz="4200">
                <a:latin typeface="Gill Sans"/>
                <a:ea typeface="Gill Sans"/>
                <a:cs typeface="Gill Sans"/>
                <a:sym typeface="Gill Sans"/>
              </a:defRPr>
            </a:lvl5pPr>
            <a:lvl6pPr marL="2294581" indent="-605481" defTabSz="546100">
              <a:spcBef>
                <a:spcPts val="1000"/>
              </a:spcBef>
              <a:buSzPct val="171000"/>
              <a:buChar char="•"/>
              <a:defRPr sz="4200">
                <a:latin typeface="Gill Sans"/>
                <a:ea typeface="Gill Sans"/>
                <a:cs typeface="Gill Sans"/>
                <a:sym typeface="Gill Sans"/>
              </a:defRPr>
            </a:lvl6pPr>
            <a:lvl7pPr marL="2586681" indent="-605481" defTabSz="546100">
              <a:spcBef>
                <a:spcPts val="1000"/>
              </a:spcBef>
              <a:buSzPct val="171000"/>
              <a:buChar char="•"/>
              <a:defRPr sz="4200">
                <a:latin typeface="Gill Sans"/>
                <a:ea typeface="Gill Sans"/>
                <a:cs typeface="Gill Sans"/>
                <a:sym typeface="Gill Sans"/>
              </a:defRPr>
            </a:lvl7pPr>
            <a:lvl8pPr marL="2878781" indent="-605481" defTabSz="546100">
              <a:spcBef>
                <a:spcPts val="1000"/>
              </a:spcBef>
              <a:buSzPct val="171000"/>
              <a:buChar char="•"/>
              <a:defRPr sz="4200">
                <a:latin typeface="Gill Sans"/>
                <a:ea typeface="Gill Sans"/>
                <a:cs typeface="Gill Sans"/>
                <a:sym typeface="Gill Sans"/>
              </a:defRPr>
            </a:lvl8pPr>
            <a:lvl9pPr marL="3170881" indent="-605481" defTabSz="546100">
              <a:spcBef>
                <a:spcPts val="1000"/>
              </a:spcBef>
              <a:buSzPct val="171000"/>
              <a:buChar char="•"/>
              <a:defRPr sz="4200">
                <a:latin typeface="Gill Sans"/>
                <a:ea typeface="Gill Sans"/>
                <a:cs typeface="Gill Sans"/>
                <a:sym typeface="Gill Sans"/>
              </a:defRPr>
            </a:lvl9pPr>
          </a:lstStyle>
          <a:p>
            <a:pPr marL="0" indent="0" algn="ctr" defTabSz="914400">
              <a:spcBef>
                <a:spcPts val="0"/>
              </a:spcBef>
              <a:buSzTx/>
              <a:buFontTx/>
              <a:buNone/>
              <a:defRPr/>
            </a:pPr>
            <a:r>
              <a:rPr lang="en-US" sz="9600" dirty="0" smtClean="0"/>
              <a:t>YES! COOL</a:t>
            </a:r>
          </a:p>
          <a:p>
            <a:pPr marL="0" indent="0" algn="ctr" defTabSz="914400">
              <a:spcBef>
                <a:spcPts val="0"/>
              </a:spcBef>
              <a:buSzTx/>
              <a:buFontTx/>
              <a:buNone/>
              <a:defRPr/>
            </a:pPr>
            <a:r>
              <a:rPr lang="en-US" sz="9600" dirty="0" smtClean="0"/>
              <a:t>…BUT WAIT SECOND…</a:t>
            </a:r>
          </a:p>
          <a:p>
            <a:pPr marL="0" indent="0" algn="ctr" defTabSz="914400">
              <a:spcBef>
                <a:spcPts val="0"/>
              </a:spcBef>
              <a:buSzTx/>
              <a:buFontTx/>
              <a:buNone/>
              <a:defRPr/>
            </a:pPr>
            <a:r>
              <a:rPr lang="en-US" sz="9600" dirty="0" smtClean="0"/>
              <a:t>WHAT IS A </a:t>
            </a:r>
          </a:p>
          <a:p>
            <a:pPr marL="0" indent="0" algn="ctr" defTabSz="914400">
              <a:spcBef>
                <a:spcPts val="0"/>
              </a:spcBef>
              <a:buSzTx/>
              <a:buFontTx/>
              <a:buNone/>
              <a:defRPr/>
            </a:pPr>
            <a:r>
              <a:rPr lang="en-US" sz="9600" dirty="0" smtClean="0"/>
              <a:t>DISTRIBUTE SYSTEM?</a:t>
            </a:r>
            <a:endParaRPr lang="en-US" sz="9600" dirty="0"/>
          </a:p>
        </p:txBody>
      </p:sp>
    </p:spTree>
    <p:extLst>
      <p:ext uri="{BB962C8B-B14F-4D97-AF65-F5344CB8AC3E}">
        <p14:creationId xmlns:p14="http://schemas.microsoft.com/office/powerpoint/2010/main" val="5339696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ytuł 1"/>
          <p:cNvSpPr>
            <a:spLocks noGrp="1"/>
          </p:cNvSpPr>
          <p:nvPr>
            <p:ph type="title"/>
          </p:nvPr>
        </p:nvSpPr>
        <p:spPr>
          <a:xfrm>
            <a:off x="1970690" y="127000"/>
            <a:ext cx="13942410" cy="1498600"/>
          </a:xfrm>
        </p:spPr>
        <p:txBody>
          <a:bodyPr/>
          <a:lstStyle/>
          <a:p>
            <a:r>
              <a:rPr lang="pl-PL" dirty="0" smtClean="0"/>
              <a:t>Systems </a:t>
            </a:r>
            <a:r>
              <a:rPr lang="pl-PL" dirty="0" err="1" smtClean="0"/>
              <a:t>architectures</a:t>
            </a:r>
            <a:endParaRPr lang="pl-PL" dirty="0"/>
          </a:p>
        </p:txBody>
      </p:sp>
      <p:pic>
        <p:nvPicPr>
          <p:cNvPr id="74" name="Picture 73" descr="mage result for type of networks decentraliz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8954" y="1461008"/>
            <a:ext cx="10365881" cy="6756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59089"/>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ytuł 1"/>
          <p:cNvSpPr>
            <a:spLocks noGrp="1"/>
          </p:cNvSpPr>
          <p:nvPr>
            <p:ph type="title"/>
          </p:nvPr>
        </p:nvSpPr>
        <p:spPr>
          <a:xfrm>
            <a:off x="1970690" y="127000"/>
            <a:ext cx="13942410" cy="1498600"/>
          </a:xfrm>
        </p:spPr>
        <p:txBody>
          <a:bodyPr/>
          <a:lstStyle/>
          <a:p>
            <a:r>
              <a:rPr lang="pl-PL" dirty="0" err="1" smtClean="0"/>
              <a:t>Centralized</a:t>
            </a:r>
            <a:endParaRPr lang="pl-PL" dirty="0"/>
          </a:p>
        </p:txBody>
      </p:sp>
      <p:pic>
        <p:nvPicPr>
          <p:cNvPr id="59" name="Picture 58"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2407920" y="4106672"/>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568717" y="6697473"/>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0738339" y="6676136"/>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3459968" y="4106672"/>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mage result for mainframe icon"/>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192810" y="3366008"/>
            <a:ext cx="2652700" cy="3310128"/>
          </a:xfrm>
          <a:prstGeom prst="rect">
            <a:avLst/>
          </a:prstGeom>
          <a:noFill/>
          <a:extLst>
            <a:ext uri="{909E8E84-426E-40DD-AFC4-6F175D3DCCD1}">
              <a14:hiddenFill xmlns:a14="http://schemas.microsoft.com/office/drawing/2010/main">
                <a:solidFill>
                  <a:srgbClr val="FFFFFF"/>
                </a:solidFill>
              </a14:hiddenFill>
            </a:ext>
          </a:extLst>
        </p:spPr>
      </p:pic>
      <p:cxnSp>
        <p:nvCxnSpPr>
          <p:cNvPr id="64" name="Straight Arrow Connector 63"/>
          <p:cNvCxnSpPr/>
          <p:nvPr/>
        </p:nvCxnSpPr>
        <p:spPr>
          <a:xfrm>
            <a:off x="4236720" y="5021072"/>
            <a:ext cx="2956090" cy="0"/>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65" name="Straight Arrow Connector 64"/>
          <p:cNvCxnSpPr>
            <a:endCxn id="62" idx="1"/>
          </p:cNvCxnSpPr>
          <p:nvPr/>
        </p:nvCxnSpPr>
        <p:spPr>
          <a:xfrm>
            <a:off x="9845510" y="5021072"/>
            <a:ext cx="3614458" cy="0"/>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pic>
        <p:nvPicPr>
          <p:cNvPr id="66" name="Picture 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568717" y="141630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0738339" y="1389888"/>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Straight Arrow Connector 67"/>
          <p:cNvCxnSpPr/>
          <p:nvPr/>
        </p:nvCxnSpPr>
        <p:spPr>
          <a:xfrm flipV="1">
            <a:off x="9503664" y="2304288"/>
            <a:ext cx="1234675" cy="1326896"/>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69" name="Straight Arrow Connector 68"/>
          <p:cNvCxnSpPr/>
          <p:nvPr/>
        </p:nvCxnSpPr>
        <p:spPr>
          <a:xfrm flipH="1" flipV="1">
            <a:off x="6397517" y="2330704"/>
            <a:ext cx="1364097" cy="1326896"/>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70" name="Straight Arrow Connector 69"/>
          <p:cNvCxnSpPr>
            <a:stCxn id="60" idx="3"/>
          </p:cNvCxnSpPr>
          <p:nvPr/>
        </p:nvCxnSpPr>
        <p:spPr>
          <a:xfrm flipV="1">
            <a:off x="6397517" y="6385561"/>
            <a:ext cx="1132449" cy="1226312"/>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71" name="Straight Arrow Connector 70"/>
          <p:cNvCxnSpPr>
            <a:stCxn id="61" idx="1"/>
          </p:cNvCxnSpPr>
          <p:nvPr/>
        </p:nvCxnSpPr>
        <p:spPr>
          <a:xfrm flipH="1" flipV="1">
            <a:off x="9272016" y="6384545"/>
            <a:ext cx="1466323" cy="1205991"/>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781009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par>
                                <p:cTn id="13" presetID="10" presetClass="entr" presetSubtype="0" fill="hold" nodeType="with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10" presetClass="entr" presetSubtype="0" fill="hold"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500"/>
                                        <p:tgtEl>
                                          <p:spTgt spid="64"/>
                                        </p:tgtEl>
                                      </p:cBhvr>
                                    </p:animEffect>
                                  </p:childTnLst>
                                </p:cTn>
                              </p:par>
                              <p:par>
                                <p:cTn id="19" presetID="10"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par>
                                <p:cTn id="22" presetID="10" presetClass="entr" presetSubtype="0" fill="hold" nodeType="with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fade">
                                      <p:cBhvr>
                                        <p:cTn id="24" dur="500"/>
                                        <p:tgtEl>
                                          <p:spTgt spid="70"/>
                                        </p:tgtEl>
                                      </p:cBhvr>
                                    </p:animEffect>
                                  </p:childTnLst>
                                </p:cTn>
                              </p:par>
                              <p:par>
                                <p:cTn id="25" presetID="10"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nodeType="with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fade">
                                      <p:cBhvr>
                                        <p:cTn id="30" dur="500"/>
                                        <p:tgtEl>
                                          <p:spTgt spid="71"/>
                                        </p:tgtEl>
                                      </p:cBhvr>
                                    </p:animEffect>
                                  </p:childTnLst>
                                </p:cTn>
                              </p:par>
                              <p:par>
                                <p:cTn id="31" presetID="10"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500"/>
                                        <p:tgtEl>
                                          <p:spTgt spid="61"/>
                                        </p:tgtEl>
                                      </p:cBhvr>
                                    </p:animEffect>
                                  </p:childTnLst>
                                </p:cTn>
                              </p:par>
                              <p:par>
                                <p:cTn id="34" presetID="10" presetClass="entr" presetSubtype="0"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par>
                                <p:cTn id="37" presetID="10" presetClass="entr" presetSubtype="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500"/>
                                        <p:tgtEl>
                                          <p:spTgt spid="62"/>
                                        </p:tgtEl>
                                      </p:cBhvr>
                                    </p:animEffect>
                                  </p:childTnLst>
                                </p:cTn>
                              </p:par>
                              <p:par>
                                <p:cTn id="40" presetID="10" presetClass="entr" presetSubtype="0" fill="hold" nodeType="with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fade">
                                      <p:cBhvr>
                                        <p:cTn id="42" dur="500"/>
                                        <p:tgtEl>
                                          <p:spTgt spid="68"/>
                                        </p:tgtEl>
                                      </p:cBhvr>
                                    </p:animEffect>
                                  </p:childTnLst>
                                </p:cTn>
                              </p:par>
                              <p:par>
                                <p:cTn id="43" presetID="10" presetClass="entr" presetSubtype="0" fill="hold" nodeType="with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fade">
                                      <p:cBhvr>
                                        <p:cTn id="4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ytuł 1"/>
          <p:cNvSpPr>
            <a:spLocks noGrp="1"/>
          </p:cNvSpPr>
          <p:nvPr>
            <p:ph type="title"/>
          </p:nvPr>
        </p:nvSpPr>
        <p:spPr>
          <a:xfrm>
            <a:off x="1970690" y="127000"/>
            <a:ext cx="13942410" cy="1498600"/>
          </a:xfrm>
        </p:spPr>
        <p:txBody>
          <a:bodyPr/>
          <a:lstStyle/>
          <a:p>
            <a:r>
              <a:rPr lang="en-US" dirty="0" smtClean="0"/>
              <a:t>Decentralized</a:t>
            </a:r>
            <a:endParaRPr lang="pl-PL" dirty="0"/>
          </a:p>
        </p:txBody>
      </p:sp>
      <p:pic>
        <p:nvPicPr>
          <p:cNvPr id="42" name="Picture 41"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2407920" y="4033520"/>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568717" y="6676136"/>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1274787" y="6713728"/>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3459968" y="401523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p:cNvCxnSpPr/>
          <p:nvPr/>
        </p:nvCxnSpPr>
        <p:spPr>
          <a:xfrm>
            <a:off x="4236720" y="4947920"/>
            <a:ext cx="2245889" cy="12700"/>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47" name="Straight Arrow Connector 46"/>
          <p:cNvCxnSpPr/>
          <p:nvPr/>
        </p:nvCxnSpPr>
        <p:spPr>
          <a:xfrm flipV="1">
            <a:off x="11066647" y="4929632"/>
            <a:ext cx="2393321" cy="9652"/>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pic>
        <p:nvPicPr>
          <p:cNvPr id="48" name="Picture 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568717" y="141630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1274787" y="1416304"/>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Straight Arrow Connector 49"/>
          <p:cNvCxnSpPr/>
          <p:nvPr/>
        </p:nvCxnSpPr>
        <p:spPr>
          <a:xfrm flipV="1">
            <a:off x="11066647" y="3245104"/>
            <a:ext cx="1122540" cy="1694180"/>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51" name="Straight Arrow Connector 50"/>
          <p:cNvCxnSpPr/>
          <p:nvPr/>
        </p:nvCxnSpPr>
        <p:spPr>
          <a:xfrm flipH="1" flipV="1">
            <a:off x="5483117" y="3245104"/>
            <a:ext cx="999492" cy="1715516"/>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pic>
        <p:nvPicPr>
          <p:cNvPr id="52" name="Picture 6" descr="mage result for mainframe icon"/>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482609" y="4054856"/>
            <a:ext cx="1451739" cy="181152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mage result for mainframe icon"/>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614908" y="4033520"/>
            <a:ext cx="1451739" cy="1811528"/>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Arrow Connector 53"/>
          <p:cNvCxnSpPr/>
          <p:nvPr/>
        </p:nvCxnSpPr>
        <p:spPr>
          <a:xfrm flipV="1">
            <a:off x="5483117" y="4960620"/>
            <a:ext cx="999492" cy="1715516"/>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55" name="Straight Arrow Connector 54"/>
          <p:cNvCxnSpPr/>
          <p:nvPr/>
        </p:nvCxnSpPr>
        <p:spPr>
          <a:xfrm flipH="1" flipV="1">
            <a:off x="11066647" y="4960620"/>
            <a:ext cx="1122540" cy="1753108"/>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56" name="Straight Arrow Connector 55"/>
          <p:cNvCxnSpPr/>
          <p:nvPr/>
        </p:nvCxnSpPr>
        <p:spPr>
          <a:xfrm>
            <a:off x="7934348" y="4960620"/>
            <a:ext cx="1680560" cy="0"/>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768975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par>
                                <p:cTn id="13" presetID="10"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par>
                                <p:cTn id="30" presetID="10" presetClass="entr" presetSubtype="0"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par>
                                <p:cTn id="36" presetID="10" presetClass="entr" presetSubtype="0" fill="hold" nodeType="with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500"/>
                                        <p:tgtEl>
                                          <p:spTgt spid="49"/>
                                        </p:tgtEl>
                                      </p:cBhvr>
                                    </p:animEffect>
                                  </p:childTnLst>
                                </p:cTn>
                              </p:par>
                              <p:par>
                                <p:cTn id="39" presetID="10"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par>
                                <p:cTn id="42" presetID="10" presetClass="entr" presetSubtype="0" fill="hold"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ytuł 1"/>
          <p:cNvSpPr>
            <a:spLocks noGrp="1"/>
          </p:cNvSpPr>
          <p:nvPr>
            <p:ph type="title"/>
          </p:nvPr>
        </p:nvSpPr>
        <p:spPr>
          <a:xfrm>
            <a:off x="1970690" y="127000"/>
            <a:ext cx="13942410" cy="1498600"/>
          </a:xfrm>
        </p:spPr>
        <p:txBody>
          <a:bodyPr/>
          <a:lstStyle/>
          <a:p>
            <a:r>
              <a:rPr lang="pl-PL" dirty="0"/>
              <a:t>Distributed</a:t>
            </a:r>
          </a:p>
        </p:txBody>
      </p:sp>
      <p:pic>
        <p:nvPicPr>
          <p:cNvPr id="18" name="Picture 17"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2407920" y="4033520"/>
            <a:ext cx="1828800" cy="182880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19" name="Picture 18"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599197" y="6676136"/>
            <a:ext cx="1828800" cy="182880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0" name="Picture 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0573747" y="6676136"/>
            <a:ext cx="1828800" cy="182880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1" name="Picture 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3459968" y="4033520"/>
            <a:ext cx="1828800" cy="1828800"/>
          </a:xfrm>
          <a:prstGeom prst="rect">
            <a:avLst/>
          </a:prstGeom>
          <a:noFill/>
          <a:ln w="28575">
            <a:noFill/>
          </a:ln>
          <a:extLst>
            <a:ext uri="{909E8E84-426E-40DD-AFC4-6F175D3DCCD1}">
              <a14:hiddenFill xmlns:a14="http://schemas.microsoft.com/office/drawing/2010/main">
                <a:solidFill>
                  <a:srgbClr val="FFFFFF"/>
                </a:solidFill>
              </a14:hiddenFill>
            </a:ext>
          </a:extLst>
        </p:spPr>
      </p:pic>
      <p:cxnSp>
        <p:nvCxnSpPr>
          <p:cNvPr id="22" name="Straight Arrow Connector 21"/>
          <p:cNvCxnSpPr>
            <a:stCxn id="19" idx="3"/>
          </p:cNvCxnSpPr>
          <p:nvPr/>
        </p:nvCxnSpPr>
        <p:spPr>
          <a:xfrm>
            <a:off x="4236720" y="4947920"/>
            <a:ext cx="9223248" cy="0"/>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pic>
        <p:nvPicPr>
          <p:cNvPr id="23" name="Picture 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568717" y="1416304"/>
            <a:ext cx="1828800" cy="182880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4" name="Picture 23"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0506691" y="1416304"/>
            <a:ext cx="1828800" cy="1828800"/>
          </a:xfrm>
          <a:prstGeom prst="rect">
            <a:avLst/>
          </a:prstGeom>
          <a:noFill/>
          <a:ln w="28575">
            <a:noFill/>
          </a:ln>
          <a:extLst>
            <a:ext uri="{909E8E84-426E-40DD-AFC4-6F175D3DCCD1}">
              <a14:hiddenFill xmlns:a14="http://schemas.microsoft.com/office/drawing/2010/main">
                <a:solidFill>
                  <a:srgbClr val="FFFFFF"/>
                </a:solidFill>
              </a14:hiddenFill>
            </a:ext>
          </a:extLst>
        </p:spPr>
      </p:pic>
      <p:cxnSp>
        <p:nvCxnSpPr>
          <p:cNvPr id="25" name="Straight Arrow Connector 24"/>
          <p:cNvCxnSpPr>
            <a:stCxn id="36" idx="3"/>
            <a:endCxn id="37" idx="2"/>
          </p:cNvCxnSpPr>
          <p:nvPr/>
        </p:nvCxnSpPr>
        <p:spPr>
          <a:xfrm flipV="1">
            <a:off x="12567139" y="5935472"/>
            <a:ext cx="1807229" cy="1655064"/>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26" name="Straight Arrow Connector 25"/>
          <p:cNvCxnSpPr>
            <a:stCxn id="37" idx="0"/>
          </p:cNvCxnSpPr>
          <p:nvPr/>
        </p:nvCxnSpPr>
        <p:spPr>
          <a:xfrm flipH="1" flipV="1">
            <a:off x="12335491" y="2330704"/>
            <a:ext cx="2038877" cy="1775968"/>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27" name="Straight Arrow Connector 26"/>
          <p:cNvCxnSpPr/>
          <p:nvPr/>
        </p:nvCxnSpPr>
        <p:spPr>
          <a:xfrm flipH="1">
            <a:off x="6397517" y="2330704"/>
            <a:ext cx="4109174" cy="0"/>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28" name="Straight Arrow Connector 27"/>
          <p:cNvCxnSpPr>
            <a:endCxn id="34" idx="0"/>
          </p:cNvCxnSpPr>
          <p:nvPr/>
        </p:nvCxnSpPr>
        <p:spPr>
          <a:xfrm flipH="1">
            <a:off x="3322320" y="2330704"/>
            <a:ext cx="1246397" cy="1775968"/>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29" name="Straight Arrow Connector 28"/>
          <p:cNvCxnSpPr>
            <a:stCxn id="34" idx="2"/>
            <a:endCxn id="35" idx="1"/>
          </p:cNvCxnSpPr>
          <p:nvPr/>
        </p:nvCxnSpPr>
        <p:spPr>
          <a:xfrm>
            <a:off x="3322320" y="5935472"/>
            <a:ext cx="1478045" cy="1655064"/>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30" name="Straight Arrow Connector 29"/>
          <p:cNvCxnSpPr>
            <a:stCxn id="35" idx="3"/>
            <a:endCxn id="36" idx="1"/>
          </p:cNvCxnSpPr>
          <p:nvPr/>
        </p:nvCxnSpPr>
        <p:spPr>
          <a:xfrm>
            <a:off x="6629165" y="7590536"/>
            <a:ext cx="4109174" cy="0"/>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31" name="Straight Arrow Connector 30"/>
          <p:cNvCxnSpPr>
            <a:stCxn id="19" idx="3"/>
          </p:cNvCxnSpPr>
          <p:nvPr/>
        </p:nvCxnSpPr>
        <p:spPr>
          <a:xfrm flipV="1">
            <a:off x="4236720" y="2330703"/>
            <a:ext cx="6337027" cy="2617217"/>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32" name="Straight Arrow Connector 31"/>
          <p:cNvCxnSpPr>
            <a:stCxn id="19" idx="3"/>
          </p:cNvCxnSpPr>
          <p:nvPr/>
        </p:nvCxnSpPr>
        <p:spPr>
          <a:xfrm>
            <a:off x="4236720" y="4947920"/>
            <a:ext cx="6501619" cy="2495296"/>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33" name="Straight Arrow Connector 32"/>
          <p:cNvCxnSpPr>
            <a:stCxn id="21" idx="0"/>
            <a:endCxn id="25" idx="2"/>
          </p:cNvCxnSpPr>
          <p:nvPr/>
        </p:nvCxnSpPr>
        <p:spPr>
          <a:xfrm flipH="1" flipV="1">
            <a:off x="5483117" y="3245104"/>
            <a:ext cx="6005030" cy="3431032"/>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34" name="Straight Arrow Connector 33"/>
          <p:cNvCxnSpPr>
            <a:stCxn id="21" idx="0"/>
            <a:endCxn id="26" idx="2"/>
          </p:cNvCxnSpPr>
          <p:nvPr/>
        </p:nvCxnSpPr>
        <p:spPr>
          <a:xfrm flipH="1" flipV="1">
            <a:off x="11421091" y="3245104"/>
            <a:ext cx="67056" cy="3431032"/>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35" name="Straight Arrow Connector 34"/>
          <p:cNvCxnSpPr>
            <a:endCxn id="22" idx="1"/>
          </p:cNvCxnSpPr>
          <p:nvPr/>
        </p:nvCxnSpPr>
        <p:spPr>
          <a:xfrm flipV="1">
            <a:off x="6427997" y="4947920"/>
            <a:ext cx="7031971" cy="2495296"/>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36" name="Straight Arrow Connector 35"/>
          <p:cNvCxnSpPr>
            <a:stCxn id="22" idx="1"/>
            <a:endCxn id="25" idx="3"/>
          </p:cNvCxnSpPr>
          <p:nvPr/>
        </p:nvCxnSpPr>
        <p:spPr>
          <a:xfrm flipH="1" flipV="1">
            <a:off x="6397517" y="2330704"/>
            <a:ext cx="7062451" cy="2617216"/>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37" name="Straight Arrow Connector 36"/>
          <p:cNvCxnSpPr>
            <a:stCxn id="26" idx="2"/>
            <a:endCxn id="20" idx="0"/>
          </p:cNvCxnSpPr>
          <p:nvPr/>
        </p:nvCxnSpPr>
        <p:spPr>
          <a:xfrm flipH="1">
            <a:off x="5513597" y="3245104"/>
            <a:ext cx="5907494" cy="3431032"/>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38" name="Straight Arrow Connector 37"/>
          <p:cNvCxnSpPr>
            <a:stCxn id="20" idx="0"/>
            <a:endCxn id="25" idx="2"/>
          </p:cNvCxnSpPr>
          <p:nvPr/>
        </p:nvCxnSpPr>
        <p:spPr>
          <a:xfrm flipH="1" flipV="1">
            <a:off x="5483117" y="3245104"/>
            <a:ext cx="30480" cy="3431032"/>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pic>
        <p:nvPicPr>
          <p:cNvPr id="40" name="Picture 2" descr="mage result for blockchain logo"/>
          <p:cNvPicPr>
            <a:picLocks noChangeAspect="1" noChangeArrowheads="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343568" y="2330703"/>
            <a:ext cx="10123483" cy="4751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4557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10" presetClass="entr" presetSubtype="0"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par>
                                <p:cTn id="72" presetID="10" presetClass="entr" presetSubtype="0" fill="hold"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500"/>
                                        <p:tgtEl>
                                          <p:spTgt spid="37"/>
                                        </p:tgtEl>
                                      </p:cBhvr>
                                    </p:animEffect>
                                  </p:childTnLst>
                                </p:cTn>
                              </p:par>
                              <p:par>
                                <p:cTn id="75" presetID="10" presetClass="entr" presetSubtype="0" fill="hold" nodeType="with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500"/>
                                        <p:tgtEl>
                                          <p:spTgt spid="3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fade">
                                      <p:cBhvr>
                                        <p:cTn id="8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 Theorem</a:t>
            </a:r>
            <a:endParaRPr lang="en-US" dirty="0"/>
          </a:p>
        </p:txBody>
      </p:sp>
      <p:grpSp>
        <p:nvGrpSpPr>
          <p:cNvPr id="3" name="Shape 427"/>
          <p:cNvGrpSpPr/>
          <p:nvPr/>
        </p:nvGrpSpPr>
        <p:grpSpPr>
          <a:xfrm>
            <a:off x="3786592" y="1501845"/>
            <a:ext cx="5278933" cy="4470400"/>
            <a:chOff x="2037375" y="1112250"/>
            <a:chExt cx="2969400" cy="2514600"/>
          </a:xfrm>
          <a:solidFill>
            <a:srgbClr val="BFBFBF">
              <a:alpha val="63922"/>
            </a:srgbClr>
          </a:solidFill>
        </p:grpSpPr>
        <p:sp>
          <p:nvSpPr>
            <p:cNvPr id="4" name="Shape 428"/>
            <p:cNvSpPr/>
            <p:nvPr/>
          </p:nvSpPr>
          <p:spPr>
            <a:xfrm>
              <a:off x="2037375" y="1112250"/>
              <a:ext cx="2969400" cy="2514600"/>
            </a:xfrm>
            <a:prstGeom prst="ellipse">
              <a:avLst/>
            </a:prstGeom>
            <a:grpFill/>
            <a:ln w="9525" cap="flat" cmpd="sng">
              <a:solidFill>
                <a:srgbClr val="3465A4"/>
              </a:solidFill>
              <a:prstDash val="solid"/>
              <a:round/>
              <a:headEnd type="none" w="sm" len="sm"/>
              <a:tailEnd type="none" w="sm" len="sm"/>
            </a:ln>
          </p:spPr>
          <p:txBody>
            <a:bodyPr spcFirstLastPara="1" wrap="square" lIns="147422" tIns="147422" rIns="147422" bIns="147422" anchor="ctr" anchorCtr="0">
              <a:noAutofit/>
            </a:bodyPr>
            <a:lstStyle/>
            <a:p>
              <a:pPr rtl="0"/>
              <a:endParaRPr sz="5689">
                <a:latin typeface="Calibri" charset="0"/>
                <a:ea typeface="Calibri" charset="0"/>
                <a:cs typeface="Calibri" charset="0"/>
                <a:sym typeface="Roboto"/>
              </a:endParaRPr>
            </a:p>
          </p:txBody>
        </p:sp>
        <p:sp>
          <p:nvSpPr>
            <p:cNvPr id="5" name="Shape 429"/>
            <p:cNvSpPr txBox="1"/>
            <p:nvPr/>
          </p:nvSpPr>
          <p:spPr>
            <a:xfrm>
              <a:off x="2273160" y="1670237"/>
              <a:ext cx="2139600" cy="396900"/>
            </a:xfrm>
            <a:prstGeom prst="rect">
              <a:avLst/>
            </a:prstGeom>
            <a:noFill/>
            <a:ln>
              <a:noFill/>
            </a:ln>
          </p:spPr>
          <p:txBody>
            <a:bodyPr spcFirstLastPara="1" wrap="square" lIns="145111" tIns="72578" rIns="145111" bIns="72578" anchor="t" anchorCtr="0">
              <a:noAutofit/>
            </a:bodyPr>
            <a:lstStyle/>
            <a:p>
              <a:pPr rtl="0"/>
              <a:r>
                <a:rPr lang="en" sz="3556" dirty="0">
                  <a:latin typeface="Calibri" charset="0"/>
                  <a:ea typeface="Calibri" charset="0"/>
                  <a:cs typeface="Calibri" charset="0"/>
                  <a:sym typeface="Roboto"/>
                </a:rPr>
                <a:t>CONSISTENCY</a:t>
              </a:r>
              <a:endParaRPr sz="3556" dirty="0">
                <a:latin typeface="Calibri" charset="0"/>
                <a:ea typeface="Calibri" charset="0"/>
                <a:cs typeface="Calibri" charset="0"/>
                <a:sym typeface="Roboto"/>
              </a:endParaRPr>
            </a:p>
            <a:p>
              <a:pPr rtl="0"/>
              <a:r>
                <a:rPr lang="en" sz="1956" dirty="0">
                  <a:latin typeface="Calibri" charset="0"/>
                  <a:ea typeface="Calibri" charset="0"/>
                  <a:cs typeface="Calibri" charset="0"/>
                  <a:sym typeface="Roboto"/>
                </a:rPr>
                <a:t>All clients see the same data at the same time</a:t>
              </a:r>
              <a:endParaRPr sz="4267" b="1" dirty="0">
                <a:latin typeface="Calibri" charset="0"/>
                <a:ea typeface="Calibri" charset="0"/>
                <a:cs typeface="Calibri" charset="0"/>
                <a:sym typeface="Roboto"/>
              </a:endParaRPr>
            </a:p>
          </p:txBody>
        </p:sp>
      </p:grpSp>
      <p:grpSp>
        <p:nvGrpSpPr>
          <p:cNvPr id="6" name="Shape 430"/>
          <p:cNvGrpSpPr/>
          <p:nvPr/>
        </p:nvGrpSpPr>
        <p:grpSpPr>
          <a:xfrm>
            <a:off x="7893950" y="1541772"/>
            <a:ext cx="5234133" cy="4470400"/>
            <a:chOff x="4347764" y="1134709"/>
            <a:chExt cx="2944200" cy="2514600"/>
          </a:xfrm>
        </p:grpSpPr>
        <p:sp>
          <p:nvSpPr>
            <p:cNvPr id="7" name="Shape 431"/>
            <p:cNvSpPr/>
            <p:nvPr/>
          </p:nvSpPr>
          <p:spPr>
            <a:xfrm>
              <a:off x="4347764" y="1134709"/>
              <a:ext cx="2944200" cy="2514600"/>
            </a:xfrm>
            <a:prstGeom prst="ellipse">
              <a:avLst/>
            </a:prstGeom>
            <a:solidFill>
              <a:srgbClr val="DEA700">
                <a:alpha val="49800"/>
              </a:srgbClr>
            </a:solidFill>
            <a:ln w="9525" cap="flat" cmpd="sng">
              <a:solidFill>
                <a:srgbClr val="3465A4"/>
              </a:solidFill>
              <a:prstDash val="solid"/>
              <a:round/>
              <a:headEnd type="none" w="sm" len="sm"/>
              <a:tailEnd type="none" w="sm" len="sm"/>
            </a:ln>
          </p:spPr>
          <p:txBody>
            <a:bodyPr spcFirstLastPara="1" wrap="square" lIns="147422" tIns="147422" rIns="147422" bIns="147422" anchor="ctr" anchorCtr="0">
              <a:noAutofit/>
            </a:bodyPr>
            <a:lstStyle/>
            <a:p>
              <a:pPr rtl="0"/>
              <a:endParaRPr sz="5689">
                <a:latin typeface="Calibri" charset="0"/>
                <a:ea typeface="Calibri" charset="0"/>
                <a:cs typeface="Calibri" charset="0"/>
                <a:sym typeface="Roboto"/>
              </a:endParaRPr>
            </a:p>
          </p:txBody>
        </p:sp>
        <p:sp>
          <p:nvSpPr>
            <p:cNvPr id="8" name="Shape 432"/>
            <p:cNvSpPr txBox="1"/>
            <p:nvPr/>
          </p:nvSpPr>
          <p:spPr>
            <a:xfrm>
              <a:off x="5091776" y="1640411"/>
              <a:ext cx="1968600" cy="396900"/>
            </a:xfrm>
            <a:prstGeom prst="rect">
              <a:avLst/>
            </a:prstGeom>
            <a:noFill/>
            <a:ln>
              <a:noFill/>
            </a:ln>
          </p:spPr>
          <p:txBody>
            <a:bodyPr spcFirstLastPara="1" wrap="square" lIns="145111" tIns="72578" rIns="145111" bIns="72578" anchor="t" anchorCtr="0">
              <a:noAutofit/>
            </a:bodyPr>
            <a:lstStyle/>
            <a:p>
              <a:pPr rtl="0"/>
              <a:r>
                <a:rPr lang="en" sz="3556" dirty="0" smtClean="0">
                  <a:solidFill>
                    <a:srgbClr val="000000"/>
                  </a:solidFill>
                  <a:latin typeface="Calibri" charset="0"/>
                  <a:ea typeface="Calibri" charset="0"/>
                  <a:cs typeface="Calibri" charset="0"/>
                  <a:sym typeface="Roboto"/>
                </a:rPr>
                <a:t>AVAILABILITY</a:t>
              </a:r>
              <a:endParaRPr sz="3556" dirty="0">
                <a:solidFill>
                  <a:srgbClr val="000000"/>
                </a:solidFill>
                <a:latin typeface="Calibri" charset="0"/>
                <a:ea typeface="Calibri" charset="0"/>
                <a:cs typeface="Calibri" charset="0"/>
                <a:sym typeface="Roboto"/>
              </a:endParaRPr>
            </a:p>
            <a:p>
              <a:pPr rtl="0"/>
              <a:r>
                <a:rPr lang="en" sz="1956" dirty="0">
                  <a:latin typeface="Calibri" charset="0"/>
                  <a:ea typeface="Calibri" charset="0"/>
                  <a:cs typeface="Calibri" charset="0"/>
                  <a:sym typeface="Roboto"/>
                </a:rPr>
                <a:t>The system continue to operate even in case of node failure</a:t>
              </a:r>
              <a:endParaRPr sz="1956" b="1" dirty="0">
                <a:latin typeface="Calibri" charset="0"/>
                <a:ea typeface="Calibri" charset="0"/>
                <a:cs typeface="Calibri" charset="0"/>
                <a:sym typeface="Roboto"/>
              </a:endParaRPr>
            </a:p>
            <a:p>
              <a:pPr algn="l" rtl="0"/>
              <a:endParaRPr sz="4267" b="1" dirty="0">
                <a:latin typeface="Calibri" charset="0"/>
                <a:ea typeface="Calibri" charset="0"/>
                <a:cs typeface="Calibri" charset="0"/>
                <a:sym typeface="Roboto"/>
              </a:endParaRPr>
            </a:p>
          </p:txBody>
        </p:sp>
        <p:sp>
          <p:nvSpPr>
            <p:cNvPr id="9" name="Shape 433"/>
            <p:cNvSpPr txBox="1"/>
            <p:nvPr/>
          </p:nvSpPr>
          <p:spPr>
            <a:xfrm>
              <a:off x="4447502" y="2087557"/>
              <a:ext cx="445500" cy="396900"/>
            </a:xfrm>
            <a:prstGeom prst="rect">
              <a:avLst/>
            </a:prstGeom>
            <a:noFill/>
            <a:ln>
              <a:noFill/>
            </a:ln>
          </p:spPr>
          <p:txBody>
            <a:bodyPr spcFirstLastPara="1" wrap="square" lIns="145111" tIns="72578" rIns="145111" bIns="72578" anchor="t" anchorCtr="0">
              <a:noAutofit/>
            </a:bodyPr>
            <a:lstStyle/>
            <a:p>
              <a:pPr algn="l" rtl="0"/>
              <a:r>
                <a:rPr lang="en" sz="2844">
                  <a:latin typeface="Calibri" charset="0"/>
                  <a:ea typeface="Calibri" charset="0"/>
                  <a:cs typeface="Calibri" charset="0"/>
                  <a:sym typeface="Roboto"/>
                </a:rPr>
                <a:t>CA</a:t>
              </a:r>
              <a:endParaRPr sz="2844" dirty="0">
                <a:solidFill>
                  <a:srgbClr val="000000"/>
                </a:solidFill>
                <a:latin typeface="Calibri" charset="0"/>
                <a:ea typeface="Calibri" charset="0"/>
                <a:cs typeface="Calibri" charset="0"/>
                <a:sym typeface="Roboto"/>
              </a:endParaRPr>
            </a:p>
          </p:txBody>
        </p:sp>
      </p:grpSp>
      <p:grpSp>
        <p:nvGrpSpPr>
          <p:cNvPr id="10" name="Shape 434"/>
          <p:cNvGrpSpPr/>
          <p:nvPr/>
        </p:nvGrpSpPr>
        <p:grpSpPr>
          <a:xfrm>
            <a:off x="5884647" y="3880651"/>
            <a:ext cx="5165333" cy="4470400"/>
            <a:chOff x="3217531" y="2450328"/>
            <a:chExt cx="2905500" cy="2514600"/>
          </a:xfrm>
        </p:grpSpPr>
        <p:sp>
          <p:nvSpPr>
            <p:cNvPr id="11" name="Shape 435"/>
            <p:cNvSpPr/>
            <p:nvPr/>
          </p:nvSpPr>
          <p:spPr>
            <a:xfrm>
              <a:off x="3217531" y="2450328"/>
              <a:ext cx="2905500" cy="2514600"/>
            </a:xfrm>
            <a:prstGeom prst="ellipse">
              <a:avLst/>
            </a:prstGeom>
            <a:solidFill>
              <a:schemeClr val="accent4">
                <a:lumMod val="60000"/>
                <a:lumOff val="40000"/>
                <a:alpha val="49800"/>
              </a:schemeClr>
            </a:solidFill>
            <a:ln w="9525" cap="flat" cmpd="sng">
              <a:solidFill>
                <a:srgbClr val="3465A4"/>
              </a:solidFill>
              <a:prstDash val="solid"/>
              <a:round/>
              <a:headEnd type="none" w="sm" len="sm"/>
              <a:tailEnd type="none" w="sm" len="sm"/>
            </a:ln>
          </p:spPr>
          <p:txBody>
            <a:bodyPr spcFirstLastPara="1" wrap="square" lIns="147422" tIns="147422" rIns="147422" bIns="147422" anchor="ctr" anchorCtr="0">
              <a:noAutofit/>
            </a:bodyPr>
            <a:lstStyle/>
            <a:p>
              <a:pPr rtl="0"/>
              <a:endParaRPr sz="5689" dirty="0">
                <a:latin typeface="Calibri" charset="0"/>
                <a:ea typeface="Calibri" charset="0"/>
                <a:cs typeface="Calibri" charset="0"/>
                <a:sym typeface="Roboto"/>
              </a:endParaRPr>
            </a:p>
          </p:txBody>
        </p:sp>
        <p:sp>
          <p:nvSpPr>
            <p:cNvPr id="12" name="Shape 436"/>
            <p:cNvSpPr txBox="1"/>
            <p:nvPr/>
          </p:nvSpPr>
          <p:spPr>
            <a:xfrm>
              <a:off x="3522075" y="3586424"/>
              <a:ext cx="2324400" cy="718800"/>
            </a:xfrm>
            <a:prstGeom prst="rect">
              <a:avLst/>
            </a:prstGeom>
            <a:noFill/>
            <a:ln>
              <a:noFill/>
            </a:ln>
          </p:spPr>
          <p:txBody>
            <a:bodyPr spcFirstLastPara="1" wrap="square" lIns="145111" tIns="72578" rIns="145111" bIns="72578" anchor="t" anchorCtr="0">
              <a:noAutofit/>
            </a:bodyPr>
            <a:lstStyle/>
            <a:p>
              <a:pPr rtl="0"/>
              <a:r>
                <a:rPr lang="en" sz="3556" dirty="0" smtClean="0">
                  <a:solidFill>
                    <a:srgbClr val="000000"/>
                  </a:solidFill>
                  <a:latin typeface="Calibri" charset="0"/>
                  <a:ea typeface="Calibri" charset="0"/>
                  <a:cs typeface="Calibri" charset="0"/>
                  <a:sym typeface="Roboto"/>
                </a:rPr>
                <a:t>PARTITION</a:t>
              </a:r>
              <a:endParaRPr lang="en-US" sz="3556" dirty="0" smtClean="0">
                <a:solidFill>
                  <a:srgbClr val="000000"/>
                </a:solidFill>
                <a:latin typeface="Calibri" charset="0"/>
                <a:ea typeface="Calibri" charset="0"/>
                <a:cs typeface="Calibri" charset="0"/>
                <a:sym typeface="Roboto"/>
              </a:endParaRPr>
            </a:p>
            <a:p>
              <a:pPr rtl="0"/>
              <a:r>
                <a:rPr lang="en" sz="3556" dirty="0" smtClean="0">
                  <a:solidFill>
                    <a:srgbClr val="000000"/>
                  </a:solidFill>
                  <a:latin typeface="Calibri" charset="0"/>
                  <a:ea typeface="Calibri" charset="0"/>
                  <a:cs typeface="Calibri" charset="0"/>
                  <a:sym typeface="Roboto"/>
                </a:rPr>
                <a:t>TOLERANCE</a:t>
              </a:r>
              <a:endParaRPr sz="3556" dirty="0" smtClean="0">
                <a:solidFill>
                  <a:srgbClr val="000000"/>
                </a:solidFill>
                <a:latin typeface="Calibri" charset="0"/>
                <a:ea typeface="Calibri" charset="0"/>
                <a:cs typeface="Calibri" charset="0"/>
                <a:sym typeface="Roboto"/>
              </a:endParaRPr>
            </a:p>
            <a:p>
              <a:pPr rtl="0"/>
              <a:r>
                <a:rPr lang="en" sz="1956" dirty="0" smtClean="0">
                  <a:latin typeface="Calibri" charset="0"/>
                  <a:ea typeface="Calibri" charset="0"/>
                  <a:cs typeface="Calibri" charset="0"/>
                  <a:sym typeface="Roboto"/>
                </a:rPr>
                <a:t>The </a:t>
              </a:r>
              <a:r>
                <a:rPr lang="en" sz="1956" dirty="0">
                  <a:latin typeface="Calibri" charset="0"/>
                  <a:ea typeface="Calibri" charset="0"/>
                  <a:cs typeface="Calibri" charset="0"/>
                  <a:sym typeface="Roboto"/>
                </a:rPr>
                <a:t>system continue to operate as expected even in case of partial   network failure</a:t>
              </a:r>
              <a:endParaRPr sz="1956" dirty="0">
                <a:latin typeface="Calibri" charset="0"/>
                <a:ea typeface="Calibri" charset="0"/>
                <a:cs typeface="Calibri" charset="0"/>
                <a:sym typeface="Roboto"/>
              </a:endParaRPr>
            </a:p>
          </p:txBody>
        </p:sp>
        <p:sp>
          <p:nvSpPr>
            <p:cNvPr id="13" name="Shape 437"/>
            <p:cNvSpPr txBox="1"/>
            <p:nvPr/>
          </p:nvSpPr>
          <p:spPr>
            <a:xfrm>
              <a:off x="5006640" y="3027958"/>
              <a:ext cx="528300" cy="396900"/>
            </a:xfrm>
            <a:prstGeom prst="rect">
              <a:avLst/>
            </a:prstGeom>
            <a:noFill/>
            <a:ln>
              <a:noFill/>
            </a:ln>
          </p:spPr>
          <p:txBody>
            <a:bodyPr spcFirstLastPara="1" wrap="square" lIns="145111" tIns="72578" rIns="145111" bIns="72578" anchor="t" anchorCtr="0">
              <a:noAutofit/>
            </a:bodyPr>
            <a:lstStyle/>
            <a:p>
              <a:pPr algn="l" rtl="0"/>
              <a:r>
                <a:rPr lang="en" sz="2844">
                  <a:latin typeface="Calibri" charset="0"/>
                  <a:ea typeface="Calibri" charset="0"/>
                  <a:cs typeface="Calibri" charset="0"/>
                  <a:sym typeface="Roboto"/>
                </a:rPr>
                <a:t>AP</a:t>
              </a:r>
              <a:endParaRPr sz="2844" dirty="0">
                <a:solidFill>
                  <a:srgbClr val="000000"/>
                </a:solidFill>
                <a:latin typeface="Calibri" charset="0"/>
                <a:ea typeface="Calibri" charset="0"/>
                <a:cs typeface="Calibri" charset="0"/>
                <a:sym typeface="Roboto"/>
              </a:endParaRPr>
            </a:p>
          </p:txBody>
        </p:sp>
        <p:sp>
          <p:nvSpPr>
            <p:cNvPr id="14" name="Shape 438"/>
            <p:cNvSpPr txBox="1"/>
            <p:nvPr/>
          </p:nvSpPr>
          <p:spPr>
            <a:xfrm>
              <a:off x="3689633" y="3027958"/>
              <a:ext cx="528300" cy="396900"/>
            </a:xfrm>
            <a:prstGeom prst="rect">
              <a:avLst/>
            </a:prstGeom>
            <a:noFill/>
            <a:ln>
              <a:noFill/>
            </a:ln>
          </p:spPr>
          <p:txBody>
            <a:bodyPr spcFirstLastPara="1" wrap="square" lIns="145111" tIns="72578" rIns="145111" bIns="72578" anchor="t" anchorCtr="0">
              <a:noAutofit/>
            </a:bodyPr>
            <a:lstStyle/>
            <a:p>
              <a:pPr algn="l" rtl="0"/>
              <a:r>
                <a:rPr lang="en" sz="2844">
                  <a:latin typeface="Calibri" charset="0"/>
                  <a:ea typeface="Calibri" charset="0"/>
                  <a:cs typeface="Calibri" charset="0"/>
                  <a:sym typeface="Roboto"/>
                </a:rPr>
                <a:t>CP</a:t>
              </a:r>
              <a:endParaRPr sz="2844">
                <a:solidFill>
                  <a:srgbClr val="000000"/>
                </a:solidFill>
                <a:latin typeface="Calibri" charset="0"/>
                <a:ea typeface="Calibri" charset="0"/>
                <a:cs typeface="Calibri" charset="0"/>
                <a:sym typeface="Roboto"/>
              </a:endParaRPr>
            </a:p>
          </p:txBody>
        </p:sp>
      </p:grpSp>
      <p:sp>
        <p:nvSpPr>
          <p:cNvPr id="15" name="TextBox 14"/>
          <p:cNvSpPr txBox="1"/>
          <p:nvPr/>
        </p:nvSpPr>
        <p:spPr>
          <a:xfrm>
            <a:off x="8245247" y="4037789"/>
            <a:ext cx="444031"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4000" b="1" i="0" u="none" strike="noStrike" cap="none" spc="0" normalizeH="0" baseline="0" dirty="0" smtClean="0">
                <a:ln>
                  <a:noFill/>
                </a:ln>
                <a:solidFill>
                  <a:srgbClr val="C00000"/>
                </a:solidFill>
                <a:effectLst/>
                <a:uFillTx/>
                <a:latin typeface="+mj-lt"/>
                <a:ea typeface="Gill Sans"/>
                <a:cs typeface="Gill Sans"/>
                <a:sym typeface="Gill Sans"/>
              </a:rPr>
              <a:t>X</a:t>
            </a:r>
            <a:endParaRPr kumimoji="0" lang="en-US" sz="3600" b="1" i="0" u="none" strike="noStrike" cap="none" spc="0" normalizeH="0" baseline="0" dirty="0">
              <a:ln>
                <a:noFill/>
              </a:ln>
              <a:solidFill>
                <a:srgbClr val="C00000"/>
              </a:solidFill>
              <a:effectLst/>
              <a:uFillTx/>
              <a:latin typeface="+mj-lt"/>
              <a:ea typeface="Gill Sans"/>
              <a:cs typeface="Gill Sans"/>
              <a:sym typeface="Gill Sans"/>
            </a:endParaRPr>
          </a:p>
        </p:txBody>
      </p:sp>
    </p:spTree>
    <p:extLst>
      <p:ext uri="{BB962C8B-B14F-4D97-AF65-F5344CB8AC3E}">
        <p14:creationId xmlns:p14="http://schemas.microsoft.com/office/powerpoint/2010/main" val="19507090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1970690" y="127000"/>
            <a:ext cx="13942410" cy="1498600"/>
          </a:xfrm>
        </p:spPr>
        <p:txBody>
          <a:bodyPr/>
          <a:lstStyle/>
          <a:p>
            <a:r>
              <a:rPr lang="en-US" dirty="0" err="1" smtClean="0"/>
              <a:t>Blockchain</a:t>
            </a:r>
            <a:r>
              <a:rPr lang="en-US" dirty="0"/>
              <a:t> phenomenon</a:t>
            </a:r>
          </a:p>
        </p:txBody>
      </p:sp>
      <p:pic>
        <p:nvPicPr>
          <p:cNvPr id="9" name="Picture 8" descr="mage result for economy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1720" y="4082796"/>
            <a:ext cx="2702560" cy="3378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4439" y="4242267"/>
            <a:ext cx="2692604" cy="2692604"/>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
          <p:cNvSpPr txBox="1">
            <a:spLocks/>
          </p:cNvSpPr>
          <p:nvPr/>
        </p:nvSpPr>
        <p:spPr>
          <a:xfrm>
            <a:off x="6474969" y="1992630"/>
            <a:ext cx="3854400" cy="6438900"/>
          </a:xfrm>
          <a:prstGeom prst="rect">
            <a:avLst/>
          </a:prstGeom>
          <a:ln w="12700">
            <a:miter lim="400000"/>
          </a:ln>
          <a:extLst>
            <a:ext uri="{C572A759-6A51-4108-AA02-DFA0A04FC94B}">
              <ma14:wrappingTextBoxFlag xmlns:ma14="http://schemas.microsoft.com/office/mac/drawingml/2011/main" val="1"/>
            </a:ext>
          </a:extLst>
        </p:spPr>
        <p:txBody>
          <a:bodyPr lIns="0" tIns="0" rIns="0" bIns="0" numCol="1" spcCol="717550"/>
          <a:lstStyle>
            <a:lvl1pPr marL="749300" indent="-533400" defTabSz="546100">
              <a:spcBef>
                <a:spcPts val="1000"/>
              </a:spcBef>
              <a:buSzPct val="171000"/>
              <a:buChar char="•"/>
              <a:defRPr sz="4200">
                <a:latin typeface="Gill Sans"/>
                <a:ea typeface="Gill Sans"/>
                <a:cs typeface="Gill Sans"/>
                <a:sym typeface="Gill Sans"/>
              </a:defRPr>
            </a:lvl1pPr>
            <a:lvl2pPr marL="1041400" indent="-533400" defTabSz="546100">
              <a:spcBef>
                <a:spcPts val="1000"/>
              </a:spcBef>
              <a:buSzPct val="171000"/>
              <a:buChar char="•"/>
              <a:defRPr sz="3700">
                <a:latin typeface="Gill Sans"/>
                <a:ea typeface="Gill Sans"/>
                <a:cs typeface="Gill Sans"/>
                <a:sym typeface="Gill Sans"/>
              </a:defRPr>
            </a:lvl2pPr>
            <a:lvl3pPr marL="1333500" indent="-533400" defTabSz="546100">
              <a:spcBef>
                <a:spcPts val="1000"/>
              </a:spcBef>
              <a:buSzPct val="171000"/>
              <a:buChar char="•"/>
              <a:defRPr sz="3700">
                <a:latin typeface="Gill Sans"/>
                <a:ea typeface="Gill Sans"/>
                <a:cs typeface="Gill Sans"/>
                <a:sym typeface="Gill Sans"/>
              </a:defRPr>
            </a:lvl3pPr>
            <a:lvl4pPr marL="1638300" indent="-533400" defTabSz="546100">
              <a:spcBef>
                <a:spcPts val="1000"/>
              </a:spcBef>
              <a:buSzPct val="171000"/>
              <a:buChar char="•"/>
              <a:defRPr sz="3700">
                <a:latin typeface="Gill Sans"/>
                <a:ea typeface="Gill Sans"/>
                <a:cs typeface="Gill Sans"/>
                <a:sym typeface="Gill Sans"/>
              </a:defRPr>
            </a:lvl4pPr>
            <a:lvl5pPr marL="1930400" indent="-533400" defTabSz="546100">
              <a:spcBef>
                <a:spcPts val="1000"/>
              </a:spcBef>
              <a:buSzPct val="171000"/>
              <a:buChar char="•"/>
              <a:defRPr sz="3700">
                <a:latin typeface="Gill Sans"/>
                <a:ea typeface="Gill Sans"/>
                <a:cs typeface="Gill Sans"/>
                <a:sym typeface="Gill Sans"/>
              </a:defRPr>
            </a:lvl5pPr>
            <a:lvl6pPr marL="2294581" indent="-605481" defTabSz="546100">
              <a:spcBef>
                <a:spcPts val="1000"/>
              </a:spcBef>
              <a:buSzPct val="171000"/>
              <a:buChar char="•"/>
              <a:defRPr sz="4200">
                <a:latin typeface="Gill Sans"/>
                <a:ea typeface="Gill Sans"/>
                <a:cs typeface="Gill Sans"/>
                <a:sym typeface="Gill Sans"/>
              </a:defRPr>
            </a:lvl6pPr>
            <a:lvl7pPr marL="2586681" indent="-605481" defTabSz="546100">
              <a:spcBef>
                <a:spcPts val="1000"/>
              </a:spcBef>
              <a:buSzPct val="171000"/>
              <a:buChar char="•"/>
              <a:defRPr sz="4200">
                <a:latin typeface="Gill Sans"/>
                <a:ea typeface="Gill Sans"/>
                <a:cs typeface="Gill Sans"/>
                <a:sym typeface="Gill Sans"/>
              </a:defRPr>
            </a:lvl7pPr>
            <a:lvl8pPr marL="2878781" indent="-605481" defTabSz="546100">
              <a:spcBef>
                <a:spcPts val="1000"/>
              </a:spcBef>
              <a:buSzPct val="171000"/>
              <a:buChar char="•"/>
              <a:defRPr sz="4200">
                <a:latin typeface="Gill Sans"/>
                <a:ea typeface="Gill Sans"/>
                <a:cs typeface="Gill Sans"/>
                <a:sym typeface="Gill Sans"/>
              </a:defRPr>
            </a:lvl8pPr>
            <a:lvl9pPr marL="3170881" indent="-605481" defTabSz="546100">
              <a:spcBef>
                <a:spcPts val="1000"/>
              </a:spcBef>
              <a:buSzPct val="171000"/>
              <a:buChar char="•"/>
              <a:defRPr sz="4200">
                <a:latin typeface="Gill Sans"/>
                <a:ea typeface="Gill Sans"/>
                <a:cs typeface="Gill Sans"/>
                <a:sym typeface="Gill Sans"/>
              </a:defRPr>
            </a:lvl9pPr>
          </a:lstStyle>
          <a:p>
            <a:pPr marL="215900" indent="0" algn="ctr">
              <a:buFontTx/>
              <a:buNone/>
            </a:pPr>
            <a:endParaRPr lang="en-US" sz="4400" b="1" dirty="0" smtClean="0"/>
          </a:p>
          <a:p>
            <a:pPr marL="215900" indent="0" algn="ctr">
              <a:buFontTx/>
              <a:buNone/>
            </a:pPr>
            <a:r>
              <a:rPr lang="en-US" sz="4400" b="1" dirty="0" smtClean="0"/>
              <a:t>Economy</a:t>
            </a:r>
          </a:p>
        </p:txBody>
      </p:sp>
      <p:sp>
        <p:nvSpPr>
          <p:cNvPr id="12" name="Text Placeholder 1"/>
          <p:cNvSpPr txBox="1">
            <a:spLocks/>
          </p:cNvSpPr>
          <p:nvPr/>
        </p:nvSpPr>
        <p:spPr>
          <a:xfrm>
            <a:off x="2225194" y="1992630"/>
            <a:ext cx="3854400" cy="6438900"/>
          </a:xfrm>
          <a:prstGeom prst="rect">
            <a:avLst/>
          </a:prstGeom>
          <a:ln w="12700">
            <a:miter lim="400000"/>
          </a:ln>
          <a:extLst>
            <a:ext uri="{C572A759-6A51-4108-AA02-DFA0A04FC94B}">
              <ma14:wrappingTextBoxFlag xmlns:ma14="http://schemas.microsoft.com/office/mac/drawingml/2011/main" val="1"/>
            </a:ext>
          </a:extLst>
        </p:spPr>
        <p:txBody>
          <a:bodyPr lIns="0" tIns="0" rIns="0" bIns="0" numCol="1" spcCol="717550"/>
          <a:lstStyle>
            <a:lvl1pPr marL="749300" indent="-533400" defTabSz="546100">
              <a:spcBef>
                <a:spcPts val="1000"/>
              </a:spcBef>
              <a:buSzPct val="171000"/>
              <a:buChar char="•"/>
              <a:defRPr sz="4200">
                <a:latin typeface="Gill Sans"/>
                <a:ea typeface="Gill Sans"/>
                <a:cs typeface="Gill Sans"/>
                <a:sym typeface="Gill Sans"/>
              </a:defRPr>
            </a:lvl1pPr>
            <a:lvl2pPr marL="1041400" indent="-533400" defTabSz="546100">
              <a:spcBef>
                <a:spcPts val="1000"/>
              </a:spcBef>
              <a:buSzPct val="171000"/>
              <a:buChar char="•"/>
              <a:defRPr sz="3700">
                <a:latin typeface="Gill Sans"/>
                <a:ea typeface="Gill Sans"/>
                <a:cs typeface="Gill Sans"/>
                <a:sym typeface="Gill Sans"/>
              </a:defRPr>
            </a:lvl2pPr>
            <a:lvl3pPr marL="1333500" indent="-533400" defTabSz="546100">
              <a:spcBef>
                <a:spcPts val="1000"/>
              </a:spcBef>
              <a:buSzPct val="171000"/>
              <a:buChar char="•"/>
              <a:defRPr sz="3700">
                <a:latin typeface="Gill Sans"/>
                <a:ea typeface="Gill Sans"/>
                <a:cs typeface="Gill Sans"/>
                <a:sym typeface="Gill Sans"/>
              </a:defRPr>
            </a:lvl3pPr>
            <a:lvl4pPr marL="1638300" indent="-533400" defTabSz="546100">
              <a:spcBef>
                <a:spcPts val="1000"/>
              </a:spcBef>
              <a:buSzPct val="171000"/>
              <a:buChar char="•"/>
              <a:defRPr sz="3700">
                <a:latin typeface="Gill Sans"/>
                <a:ea typeface="Gill Sans"/>
                <a:cs typeface="Gill Sans"/>
                <a:sym typeface="Gill Sans"/>
              </a:defRPr>
            </a:lvl4pPr>
            <a:lvl5pPr marL="1930400" indent="-533400" defTabSz="546100">
              <a:spcBef>
                <a:spcPts val="1000"/>
              </a:spcBef>
              <a:buSzPct val="171000"/>
              <a:buChar char="•"/>
              <a:defRPr sz="3700">
                <a:latin typeface="Gill Sans"/>
                <a:ea typeface="Gill Sans"/>
                <a:cs typeface="Gill Sans"/>
                <a:sym typeface="Gill Sans"/>
              </a:defRPr>
            </a:lvl5pPr>
            <a:lvl6pPr marL="2294581" indent="-605481" defTabSz="546100">
              <a:spcBef>
                <a:spcPts val="1000"/>
              </a:spcBef>
              <a:buSzPct val="171000"/>
              <a:buChar char="•"/>
              <a:defRPr sz="4200">
                <a:latin typeface="Gill Sans"/>
                <a:ea typeface="Gill Sans"/>
                <a:cs typeface="Gill Sans"/>
                <a:sym typeface="Gill Sans"/>
              </a:defRPr>
            </a:lvl6pPr>
            <a:lvl7pPr marL="2586681" indent="-605481" defTabSz="546100">
              <a:spcBef>
                <a:spcPts val="1000"/>
              </a:spcBef>
              <a:buSzPct val="171000"/>
              <a:buChar char="•"/>
              <a:defRPr sz="4200">
                <a:latin typeface="Gill Sans"/>
                <a:ea typeface="Gill Sans"/>
                <a:cs typeface="Gill Sans"/>
                <a:sym typeface="Gill Sans"/>
              </a:defRPr>
            </a:lvl7pPr>
            <a:lvl8pPr marL="2878781" indent="-605481" defTabSz="546100">
              <a:spcBef>
                <a:spcPts val="1000"/>
              </a:spcBef>
              <a:buSzPct val="171000"/>
              <a:buChar char="•"/>
              <a:defRPr sz="4200">
                <a:latin typeface="Gill Sans"/>
                <a:ea typeface="Gill Sans"/>
                <a:cs typeface="Gill Sans"/>
                <a:sym typeface="Gill Sans"/>
              </a:defRPr>
            </a:lvl8pPr>
            <a:lvl9pPr marL="3170881" indent="-605481" defTabSz="546100">
              <a:spcBef>
                <a:spcPts val="1000"/>
              </a:spcBef>
              <a:buSzPct val="171000"/>
              <a:buChar char="•"/>
              <a:defRPr sz="4200">
                <a:latin typeface="Gill Sans"/>
                <a:ea typeface="Gill Sans"/>
                <a:cs typeface="Gill Sans"/>
                <a:sym typeface="Gill Sans"/>
              </a:defRPr>
            </a:lvl9pPr>
          </a:lstStyle>
          <a:p>
            <a:pPr marL="215900" indent="0" algn="ctr">
              <a:buFontTx/>
              <a:buNone/>
            </a:pPr>
            <a:endParaRPr lang="en-US" sz="4400" b="1" dirty="0" smtClean="0"/>
          </a:p>
          <a:p>
            <a:pPr marL="215900" indent="0" algn="ctr">
              <a:buFontTx/>
              <a:buNone/>
            </a:pPr>
            <a:r>
              <a:rPr lang="en-US" sz="4400" b="1" dirty="0" smtClean="0"/>
              <a:t>Technology </a:t>
            </a:r>
          </a:p>
        </p:txBody>
      </p:sp>
      <p:grpSp>
        <p:nvGrpSpPr>
          <p:cNvPr id="27" name="Group 26"/>
          <p:cNvGrpSpPr/>
          <p:nvPr/>
        </p:nvGrpSpPr>
        <p:grpSpPr>
          <a:xfrm>
            <a:off x="10952750" y="1818754"/>
            <a:ext cx="4532376" cy="6438900"/>
            <a:chOff x="1693570" y="1992630"/>
            <a:chExt cx="4532376" cy="6438900"/>
          </a:xfrm>
        </p:grpSpPr>
        <p:pic>
          <p:nvPicPr>
            <p:cNvPr id="25" name="Picture 2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3570" y="4261104"/>
              <a:ext cx="4532376" cy="3021584"/>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
            <p:cNvSpPr txBox="1">
              <a:spLocks/>
            </p:cNvSpPr>
            <p:nvPr/>
          </p:nvSpPr>
          <p:spPr>
            <a:xfrm>
              <a:off x="2032558" y="1992630"/>
              <a:ext cx="3854400" cy="6438900"/>
            </a:xfrm>
            <a:prstGeom prst="rect">
              <a:avLst/>
            </a:prstGeom>
            <a:ln w="12700">
              <a:miter lim="400000"/>
            </a:ln>
            <a:extLst>
              <a:ext uri="{C572A759-6A51-4108-AA02-DFA0A04FC94B}">
                <ma14:wrappingTextBoxFlag xmlns:ma14="http://schemas.microsoft.com/office/mac/drawingml/2011/main" val="1"/>
              </a:ext>
            </a:extLst>
          </p:spPr>
          <p:txBody>
            <a:bodyPr lIns="0" tIns="0" rIns="0" bIns="0" numCol="1" spcCol="717550"/>
            <a:lstStyle>
              <a:lvl1pPr marL="749300" indent="-533400" defTabSz="546100">
                <a:spcBef>
                  <a:spcPts val="1000"/>
                </a:spcBef>
                <a:buSzPct val="171000"/>
                <a:buChar char="•"/>
                <a:defRPr sz="4200">
                  <a:latin typeface="Gill Sans"/>
                  <a:ea typeface="Gill Sans"/>
                  <a:cs typeface="Gill Sans"/>
                  <a:sym typeface="Gill Sans"/>
                </a:defRPr>
              </a:lvl1pPr>
              <a:lvl2pPr marL="1041400" indent="-533400" defTabSz="546100">
                <a:spcBef>
                  <a:spcPts val="1000"/>
                </a:spcBef>
                <a:buSzPct val="171000"/>
                <a:buChar char="•"/>
                <a:defRPr sz="3700">
                  <a:latin typeface="Gill Sans"/>
                  <a:ea typeface="Gill Sans"/>
                  <a:cs typeface="Gill Sans"/>
                  <a:sym typeface="Gill Sans"/>
                </a:defRPr>
              </a:lvl2pPr>
              <a:lvl3pPr marL="1333500" indent="-533400" defTabSz="546100">
                <a:spcBef>
                  <a:spcPts val="1000"/>
                </a:spcBef>
                <a:buSzPct val="171000"/>
                <a:buChar char="•"/>
                <a:defRPr sz="3700">
                  <a:latin typeface="Gill Sans"/>
                  <a:ea typeface="Gill Sans"/>
                  <a:cs typeface="Gill Sans"/>
                  <a:sym typeface="Gill Sans"/>
                </a:defRPr>
              </a:lvl3pPr>
              <a:lvl4pPr marL="1638300" indent="-533400" defTabSz="546100">
                <a:spcBef>
                  <a:spcPts val="1000"/>
                </a:spcBef>
                <a:buSzPct val="171000"/>
                <a:buChar char="•"/>
                <a:defRPr sz="3700">
                  <a:latin typeface="Gill Sans"/>
                  <a:ea typeface="Gill Sans"/>
                  <a:cs typeface="Gill Sans"/>
                  <a:sym typeface="Gill Sans"/>
                </a:defRPr>
              </a:lvl4pPr>
              <a:lvl5pPr marL="1930400" indent="-533400" defTabSz="546100">
                <a:spcBef>
                  <a:spcPts val="1000"/>
                </a:spcBef>
                <a:buSzPct val="171000"/>
                <a:buChar char="•"/>
                <a:defRPr sz="3700">
                  <a:latin typeface="Gill Sans"/>
                  <a:ea typeface="Gill Sans"/>
                  <a:cs typeface="Gill Sans"/>
                  <a:sym typeface="Gill Sans"/>
                </a:defRPr>
              </a:lvl5pPr>
              <a:lvl6pPr marL="2294581" indent="-605481" defTabSz="546100">
                <a:spcBef>
                  <a:spcPts val="1000"/>
                </a:spcBef>
                <a:buSzPct val="171000"/>
                <a:buChar char="•"/>
                <a:defRPr sz="4200">
                  <a:latin typeface="Gill Sans"/>
                  <a:ea typeface="Gill Sans"/>
                  <a:cs typeface="Gill Sans"/>
                  <a:sym typeface="Gill Sans"/>
                </a:defRPr>
              </a:lvl6pPr>
              <a:lvl7pPr marL="2586681" indent="-605481" defTabSz="546100">
                <a:spcBef>
                  <a:spcPts val="1000"/>
                </a:spcBef>
                <a:buSzPct val="171000"/>
                <a:buChar char="•"/>
                <a:defRPr sz="4200">
                  <a:latin typeface="Gill Sans"/>
                  <a:ea typeface="Gill Sans"/>
                  <a:cs typeface="Gill Sans"/>
                  <a:sym typeface="Gill Sans"/>
                </a:defRPr>
              </a:lvl7pPr>
              <a:lvl8pPr marL="2878781" indent="-605481" defTabSz="546100">
                <a:spcBef>
                  <a:spcPts val="1000"/>
                </a:spcBef>
                <a:buSzPct val="171000"/>
                <a:buChar char="•"/>
                <a:defRPr sz="4200">
                  <a:latin typeface="Gill Sans"/>
                  <a:ea typeface="Gill Sans"/>
                  <a:cs typeface="Gill Sans"/>
                  <a:sym typeface="Gill Sans"/>
                </a:defRPr>
              </a:lvl8pPr>
              <a:lvl9pPr marL="3170881" indent="-605481" defTabSz="546100">
                <a:spcBef>
                  <a:spcPts val="1000"/>
                </a:spcBef>
                <a:buSzPct val="171000"/>
                <a:buChar char="•"/>
                <a:defRPr sz="4200">
                  <a:latin typeface="Gill Sans"/>
                  <a:ea typeface="Gill Sans"/>
                  <a:cs typeface="Gill Sans"/>
                  <a:sym typeface="Gill Sans"/>
                </a:defRPr>
              </a:lvl9pPr>
            </a:lstStyle>
            <a:p>
              <a:pPr marL="215900" indent="0" algn="ctr">
                <a:buFontTx/>
                <a:buNone/>
              </a:pPr>
              <a:endParaRPr lang="en-US" sz="4400" b="1" dirty="0" smtClean="0"/>
            </a:p>
            <a:p>
              <a:pPr marL="215900" indent="0" algn="ctr">
                <a:buFontTx/>
                <a:buNone/>
              </a:pPr>
              <a:r>
                <a:rPr lang="en-US" sz="4400" b="1" dirty="0" smtClean="0"/>
                <a:t>Social</a:t>
              </a:r>
            </a:p>
          </p:txBody>
        </p:sp>
      </p:grpSp>
      <p:sp>
        <p:nvSpPr>
          <p:cNvPr id="28" name="TextBox 27"/>
          <p:cNvSpPr txBox="1"/>
          <p:nvPr/>
        </p:nvSpPr>
        <p:spPr>
          <a:xfrm>
            <a:off x="10846680" y="302817"/>
            <a:ext cx="4371711" cy="645817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41300" b="0" i="0" u="none" strike="noStrike" cap="none" spc="0" normalizeH="0" baseline="0" dirty="0" smtClean="0">
                <a:ln>
                  <a:noFill/>
                </a:ln>
                <a:solidFill>
                  <a:srgbClr val="C00000"/>
                </a:solidFill>
                <a:effectLst/>
                <a:uFillTx/>
                <a:latin typeface="Gill Sans"/>
                <a:ea typeface="Gill Sans"/>
                <a:cs typeface="Gill Sans"/>
                <a:sym typeface="Gill Sans"/>
              </a:rPr>
              <a:t>x</a:t>
            </a:r>
            <a:endParaRPr kumimoji="0" lang="en-US" sz="41300" b="0" i="0" u="none" strike="noStrike" cap="none" spc="0" normalizeH="0" baseline="0" dirty="0">
              <a:ln>
                <a:noFill/>
              </a:ln>
              <a:solidFill>
                <a:srgbClr val="C00000"/>
              </a:solidFill>
              <a:effectLst/>
              <a:uFillTx/>
              <a:latin typeface="Gill Sans"/>
              <a:ea typeface="Gill Sans"/>
              <a:cs typeface="Gill Sans"/>
              <a:sym typeface="Gill Sans"/>
            </a:endParaRPr>
          </a:p>
        </p:txBody>
      </p:sp>
      <p:sp>
        <p:nvSpPr>
          <p:cNvPr id="29" name="TextBox 28"/>
          <p:cNvSpPr txBox="1"/>
          <p:nvPr/>
        </p:nvSpPr>
        <p:spPr>
          <a:xfrm>
            <a:off x="6418582" y="476693"/>
            <a:ext cx="4371711" cy="645817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41300" b="0" i="0" u="none" strike="noStrike" cap="none" spc="0" normalizeH="0" baseline="0" dirty="0" smtClean="0">
                <a:ln>
                  <a:noFill/>
                </a:ln>
                <a:solidFill>
                  <a:srgbClr val="C00000"/>
                </a:solidFill>
                <a:effectLst/>
                <a:uFillTx/>
                <a:latin typeface="Gill Sans"/>
                <a:ea typeface="Gill Sans"/>
                <a:cs typeface="Gill Sans"/>
                <a:sym typeface="Gill Sans"/>
              </a:rPr>
              <a:t>x</a:t>
            </a:r>
            <a:endParaRPr kumimoji="0" lang="en-US" sz="41300" b="0" i="0" u="none" strike="noStrike" cap="none" spc="0" normalizeH="0" baseline="0" dirty="0">
              <a:ln>
                <a:noFill/>
              </a:ln>
              <a:solidFill>
                <a:srgbClr val="C00000"/>
              </a:solidFill>
              <a:effectLst/>
              <a:uFillTx/>
              <a:latin typeface="Gill Sans"/>
              <a:ea typeface="Gill Sans"/>
              <a:cs typeface="Gill Sans"/>
              <a:sym typeface="Gill Sans"/>
            </a:endParaRPr>
          </a:p>
        </p:txBody>
      </p:sp>
    </p:spTree>
    <p:extLst>
      <p:ext uri="{BB962C8B-B14F-4D97-AF65-F5344CB8AC3E}">
        <p14:creationId xmlns:p14="http://schemas.microsoft.com/office/powerpoint/2010/main" val="6537687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8"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TECHNOLOGY</a:t>
            </a:r>
            <a:endParaRPr lang="en-US" sz="9600" dirty="0"/>
          </a:p>
        </p:txBody>
      </p:sp>
    </p:spTree>
    <p:extLst>
      <p:ext uri="{BB962C8B-B14F-4D97-AF65-F5344CB8AC3E}">
        <p14:creationId xmlns:p14="http://schemas.microsoft.com/office/powerpoint/2010/main" val="1967235068"/>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3600" dirty="0" smtClean="0"/>
              <a:t>Transaction</a:t>
            </a:r>
          </a:p>
          <a:p>
            <a:r>
              <a:rPr lang="en-US" sz="3600" dirty="0"/>
              <a:t>Digital signature</a:t>
            </a:r>
          </a:p>
          <a:p>
            <a:r>
              <a:rPr lang="en-US" sz="3600" dirty="0" smtClean="0"/>
              <a:t>Block</a:t>
            </a:r>
          </a:p>
          <a:p>
            <a:r>
              <a:rPr lang="en-US" sz="3600" dirty="0"/>
              <a:t>Hashing</a:t>
            </a:r>
            <a:endParaRPr lang="en-US" sz="3600" dirty="0" smtClean="0"/>
          </a:p>
          <a:p>
            <a:r>
              <a:rPr lang="en-US" sz="3600" dirty="0" smtClean="0"/>
              <a:t>Ledger</a:t>
            </a:r>
          </a:p>
          <a:p>
            <a:r>
              <a:rPr lang="en-US" sz="3600" dirty="0" smtClean="0"/>
              <a:t>Mining </a:t>
            </a:r>
          </a:p>
          <a:p>
            <a:r>
              <a:rPr lang="en-US" sz="3600" dirty="0" smtClean="0"/>
              <a:t>Consensus</a:t>
            </a:r>
          </a:p>
          <a:p>
            <a:r>
              <a:rPr lang="en-US" sz="3600" dirty="0" smtClean="0"/>
              <a:t>Smart Contracts</a:t>
            </a:r>
            <a:endParaRPr lang="en-US" sz="3600" dirty="0"/>
          </a:p>
        </p:txBody>
      </p:sp>
      <p:sp>
        <p:nvSpPr>
          <p:cNvPr id="3" name="Title 2"/>
          <p:cNvSpPr>
            <a:spLocks noGrp="1"/>
          </p:cNvSpPr>
          <p:nvPr>
            <p:ph type="title"/>
          </p:nvPr>
        </p:nvSpPr>
        <p:spPr/>
        <p:txBody>
          <a:bodyPr/>
          <a:lstStyle/>
          <a:p>
            <a:r>
              <a:rPr lang="en-US" dirty="0" smtClean="0"/>
              <a:t>Main concepts</a:t>
            </a:r>
            <a:endParaRPr lang="en-US" dirty="0"/>
          </a:p>
        </p:txBody>
      </p:sp>
    </p:spTree>
    <p:extLst>
      <p:ext uri="{BB962C8B-B14F-4D97-AF65-F5344CB8AC3E}">
        <p14:creationId xmlns:p14="http://schemas.microsoft.com/office/powerpoint/2010/main" val="69001247"/>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22" name="Shape 130"/>
          <p:cNvSpPr txBox="1">
            <a:spLocks/>
          </p:cNvSpPr>
          <p:nvPr/>
        </p:nvSpPr>
        <p:spPr>
          <a:xfrm>
            <a:off x="8781334" y="1342331"/>
            <a:ext cx="6821333" cy="6569067"/>
          </a:xfrm>
          <a:prstGeom prst="rect">
            <a:avLst/>
          </a:prstGeom>
          <a:noFill/>
          <a:ln w="12700">
            <a:noFill/>
            <a:miter lim="400000"/>
          </a:ln>
          <a:extLst>
            <a:ext uri="{C572A759-6A51-4108-AA02-DFA0A04FC94B}">
              <ma14:wrappingTextBoxFlag xmlns:ma14="http://schemas.microsoft.com/office/mac/drawingml/2011/main" val="1"/>
            </a:ext>
          </a:extLst>
        </p:spPr>
        <p:txBody>
          <a:bodyPr spcFirstLastPara="1" wrap="square" lIns="162533" tIns="162533" rIns="162533" bIns="162533" anchor="ctr" anchorCtr="0">
            <a:noAutofit/>
          </a:bodyPr>
          <a:lstStyle>
            <a:lvl1pPr marL="812810" marR="0" lvl="0" indent="-406405" algn="l" defTabSz="546100" rtl="0">
              <a:lnSpc>
                <a:spcPct val="115000"/>
              </a:lnSpc>
              <a:spcBef>
                <a:spcPts val="0"/>
              </a:spcBef>
              <a:spcAft>
                <a:spcPts val="0"/>
              </a:spcAft>
              <a:buClr>
                <a:schemeClr val="lt1"/>
              </a:buClr>
              <a:buSzPts val="2200"/>
              <a:buFont typeface="Calibri"/>
              <a:buNone/>
              <a:defRPr sz="3911" b="0" i="0" u="none" strike="noStrike" cap="none">
                <a:solidFill>
                  <a:schemeClr val="lt1"/>
                </a:solidFill>
                <a:latin typeface="Calibri"/>
                <a:ea typeface="Calibri"/>
                <a:cs typeface="Calibri"/>
                <a:sym typeface="Calibri"/>
              </a:defRPr>
            </a:lvl1pPr>
            <a:lvl2pPr marL="1625620" marR="0" lvl="1" indent="-406405" algn="l" defTabSz="546100" rtl="0">
              <a:lnSpc>
                <a:spcPct val="115000"/>
              </a:lnSpc>
              <a:spcBef>
                <a:spcPts val="2844"/>
              </a:spcBef>
              <a:spcAft>
                <a:spcPts val="0"/>
              </a:spcAft>
              <a:buClr>
                <a:schemeClr val="lt1"/>
              </a:buClr>
              <a:buSzPts val="1600"/>
              <a:buFont typeface="Calibri"/>
              <a:buNone/>
              <a:defRPr sz="2844" b="0" i="0" u="none" strike="noStrike" cap="none">
                <a:solidFill>
                  <a:schemeClr val="lt1"/>
                </a:solidFill>
                <a:latin typeface="Calibri"/>
                <a:ea typeface="Calibri"/>
                <a:cs typeface="Calibri"/>
                <a:sym typeface="Calibri"/>
              </a:defRPr>
            </a:lvl2pPr>
            <a:lvl3pPr marL="2438430" marR="0" lvl="2" indent="-406405" algn="l" defTabSz="546100"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3pPr>
            <a:lvl4pPr marL="3251241" marR="0" lvl="3" indent="-406405" algn="l" defTabSz="546100"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4pPr>
            <a:lvl5pPr marL="4064051" marR="0" lvl="4" indent="-406405" algn="l" defTabSz="546100"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5pPr>
            <a:lvl6pPr marL="4876861" marR="0" lvl="5" indent="-406405" algn="l" defTabSz="546100"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6pPr>
            <a:lvl7pPr marL="5689671" marR="0" lvl="6" indent="-406405" algn="l" defTabSz="546100"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7pPr>
            <a:lvl8pPr marL="6502481" marR="0" lvl="7" indent="-406405" algn="l" defTabSz="546100"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8pPr>
            <a:lvl9pPr marL="7315291" marR="0" lvl="8" indent="-406405" algn="l" defTabSz="546100" rtl="0">
              <a:lnSpc>
                <a:spcPct val="115000"/>
              </a:lnSpc>
              <a:spcBef>
                <a:spcPts val="2844"/>
              </a:spcBef>
              <a:spcAft>
                <a:spcPts val="2844"/>
              </a:spcAft>
              <a:buClr>
                <a:schemeClr val="lt1"/>
              </a:buClr>
              <a:buSzPts val="1400"/>
              <a:buFont typeface="Calibri"/>
              <a:buNone/>
              <a:defRPr sz="2489" b="0" i="0" u="none" strike="noStrike" cap="none">
                <a:solidFill>
                  <a:schemeClr val="lt1"/>
                </a:solidFill>
                <a:latin typeface="Calibri"/>
                <a:ea typeface="Calibri"/>
                <a:cs typeface="Calibri"/>
                <a:sym typeface="Calibri"/>
              </a:defRPr>
            </a:lvl9pPr>
          </a:lstStyle>
          <a:p>
            <a:pPr marL="0" indent="0">
              <a:spcBef>
                <a:spcPts val="2844"/>
              </a:spcBef>
              <a:buSzPts val="2000"/>
            </a:pPr>
            <a:r>
              <a:rPr lang="en" sz="3600" dirty="0">
                <a:solidFill>
                  <a:schemeClr val="tx1"/>
                </a:solidFill>
                <a:latin typeface="Gill Sans"/>
                <a:ea typeface="Gill Sans"/>
                <a:cs typeface="Gill Sans"/>
                <a:sym typeface="Gill Sans"/>
              </a:rPr>
              <a:t>Mario Romano is the Director of Applications in Alfresco but he is still really much involved with the coding as open source contributor for various projects.</a:t>
            </a:r>
          </a:p>
          <a:p>
            <a:pPr marL="0" indent="0">
              <a:spcBef>
                <a:spcPts val="2844"/>
              </a:spcBef>
              <a:buSzPts val="2000"/>
            </a:pPr>
            <a:endParaRPr lang="en" sz="3556" dirty="0" smtClean="0">
              <a:solidFill>
                <a:schemeClr val="tx1"/>
              </a:solidFill>
            </a:endParaRPr>
          </a:p>
          <a:p>
            <a:pPr marL="0" indent="0">
              <a:spcBef>
                <a:spcPts val="2844"/>
              </a:spcBef>
              <a:buSzPts val="2000"/>
            </a:pPr>
            <a:endParaRPr lang="en" sz="3556" dirty="0">
              <a:solidFill>
                <a:schemeClr val="tx1"/>
              </a:solidFill>
            </a:endParaRPr>
          </a:p>
        </p:txBody>
      </p:sp>
      <p:pic>
        <p:nvPicPr>
          <p:cNvPr id="23" name="Shape 131"/>
          <p:cNvPicPr preferRelativeResize="0"/>
          <p:nvPr/>
        </p:nvPicPr>
        <p:blipFill rotWithShape="1">
          <a:blip r:embed="rId3">
            <a:alphaModFix/>
          </a:blip>
          <a:srcRect l="14907" t="1995" r="6752" b="20646"/>
          <a:stretch/>
        </p:blipFill>
        <p:spPr>
          <a:xfrm>
            <a:off x="1899875" y="1558955"/>
            <a:ext cx="4335467" cy="4281067"/>
          </a:xfrm>
          <a:prstGeom prst="ellipse">
            <a:avLst/>
          </a:prstGeom>
          <a:noFill/>
          <a:ln>
            <a:noFill/>
          </a:ln>
        </p:spPr>
      </p:pic>
      <p:pic>
        <p:nvPicPr>
          <p:cNvPr id="24" name="Shape 132"/>
          <p:cNvPicPr preferRelativeResize="0"/>
          <p:nvPr/>
        </p:nvPicPr>
        <p:blipFill>
          <a:blip r:embed="rId4">
            <a:alphaModFix/>
          </a:blip>
          <a:stretch>
            <a:fillRect/>
          </a:stretch>
        </p:blipFill>
        <p:spPr>
          <a:xfrm>
            <a:off x="8600587" y="5838440"/>
            <a:ext cx="2004124" cy="2471753"/>
          </a:xfrm>
          <a:prstGeom prst="rect">
            <a:avLst/>
          </a:prstGeom>
          <a:noFill/>
          <a:ln>
            <a:noFill/>
          </a:ln>
        </p:spPr>
      </p:pic>
      <p:pic>
        <p:nvPicPr>
          <p:cNvPr id="25" name="Shape 133"/>
          <p:cNvPicPr preferRelativeResize="0"/>
          <p:nvPr/>
        </p:nvPicPr>
        <p:blipFill>
          <a:blip r:embed="rId5">
            <a:alphaModFix/>
          </a:blip>
          <a:stretch>
            <a:fillRect/>
          </a:stretch>
        </p:blipFill>
        <p:spPr>
          <a:xfrm>
            <a:off x="11246564" y="5838440"/>
            <a:ext cx="2004124" cy="2471753"/>
          </a:xfrm>
          <a:prstGeom prst="rect">
            <a:avLst/>
          </a:prstGeom>
          <a:noFill/>
          <a:ln>
            <a:noFill/>
          </a:ln>
        </p:spPr>
      </p:pic>
      <p:pic>
        <p:nvPicPr>
          <p:cNvPr id="26" name="Shape 134"/>
          <p:cNvPicPr preferRelativeResize="0"/>
          <p:nvPr/>
        </p:nvPicPr>
        <p:blipFill>
          <a:blip r:embed="rId6">
            <a:alphaModFix/>
          </a:blip>
          <a:stretch>
            <a:fillRect/>
          </a:stretch>
        </p:blipFill>
        <p:spPr>
          <a:xfrm>
            <a:off x="13892542" y="5838440"/>
            <a:ext cx="2004124" cy="2471753"/>
          </a:xfrm>
          <a:prstGeom prst="rect">
            <a:avLst/>
          </a:prstGeom>
          <a:noFill/>
          <a:ln>
            <a:noFill/>
          </a:ln>
        </p:spPr>
      </p:pic>
      <p:pic>
        <p:nvPicPr>
          <p:cNvPr id="27" name="Shape 136"/>
          <p:cNvPicPr preferRelativeResize="0"/>
          <p:nvPr/>
        </p:nvPicPr>
        <p:blipFill>
          <a:blip r:embed="rId7">
            <a:alphaModFix/>
          </a:blip>
          <a:stretch>
            <a:fillRect/>
          </a:stretch>
        </p:blipFill>
        <p:spPr>
          <a:xfrm>
            <a:off x="14004799" y="213816"/>
            <a:ext cx="1891867" cy="1891867"/>
          </a:xfrm>
          <a:prstGeom prst="rect">
            <a:avLst/>
          </a:prstGeom>
          <a:noFill/>
          <a:ln>
            <a:noFill/>
          </a:ln>
        </p:spPr>
      </p:pic>
      <p:sp>
        <p:nvSpPr>
          <p:cNvPr id="28" name="Shape 129"/>
          <p:cNvSpPr txBox="1">
            <a:spLocks/>
          </p:cNvSpPr>
          <p:nvPr/>
        </p:nvSpPr>
        <p:spPr>
          <a:xfrm>
            <a:off x="472000" y="6022444"/>
            <a:ext cx="7191467" cy="2635200"/>
          </a:xfrm>
          <a:prstGeom prst="rect">
            <a:avLst/>
          </a:prstGeom>
          <a:noFill/>
          <a:ln w="12700">
            <a:noFill/>
            <a:miter lim="400000"/>
          </a:ln>
          <a:effectLst>
            <a:outerShdw blurRad="63500" dist="38100" dir="2700000" rotWithShape="0">
              <a:srgbClr val="B5F0F1">
                <a:alpha val="58999"/>
              </a:srgbClr>
            </a:outerShdw>
          </a:effectLst>
          <a:extLst>
            <a:ext uri="{C572A759-6A51-4108-AA02-DFA0A04FC94B}">
              <ma14:wrappingTextBoxFlag xmlns:ma14="http://schemas.microsoft.com/office/mac/drawingml/2011/main" val="1"/>
            </a:ext>
          </a:extLst>
        </p:spPr>
        <p:txBody>
          <a:bodyPr spcFirstLastPara="1" wrap="square" lIns="162533" tIns="162533" rIns="162533" bIns="162533" anchor="t" anchorCtr="0">
            <a:noAutofit/>
          </a:bodyPr>
          <a:lstStyle>
            <a:lvl1pPr marR="0" lvl="0" algn="ctr" defTabSz="546100" rtl="0">
              <a:lnSpc>
                <a:spcPct val="100000"/>
              </a:lnSpc>
              <a:spcBef>
                <a:spcPts val="0"/>
              </a:spcBef>
              <a:spcAft>
                <a:spcPts val="0"/>
              </a:spcAft>
              <a:buClr>
                <a:srgbClr val="4285F4"/>
              </a:buClr>
              <a:buSzPts val="2400"/>
              <a:buFont typeface="Calibri"/>
              <a:buNone/>
              <a:defRPr sz="4267" b="0" i="0" u="none" strike="noStrike" cap="none">
                <a:solidFill>
                  <a:srgbClr val="4285F4"/>
                </a:solidFill>
                <a:latin typeface="Calibri"/>
                <a:ea typeface="Calibri"/>
                <a:cs typeface="Calibri"/>
                <a:sym typeface="Calibri"/>
              </a:defRPr>
            </a:lvl1pPr>
            <a:lvl2pPr lvl="1" indent="228600" algn="ctr" defTabSz="546100"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2pPr>
            <a:lvl3pPr lvl="2" indent="457200" algn="ctr" defTabSz="546100"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3pPr>
            <a:lvl4pPr lvl="3" indent="685800" algn="ctr" defTabSz="546100"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4pPr>
            <a:lvl5pPr lvl="4" indent="914400" algn="ctr" defTabSz="546100"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5pPr>
            <a:lvl6pPr lvl="5" indent="1143000" algn="ctr" defTabSz="546100"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6pPr>
            <a:lvl7pPr lvl="6" indent="1371600" algn="ctr" defTabSz="546100"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7pPr>
            <a:lvl8pPr lvl="7" indent="1600200" algn="ctr" defTabSz="546100"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8pPr>
            <a:lvl9pPr lvl="8" indent="1828800" algn="ctr" defTabSz="546100"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9pPr>
          </a:lstStyle>
          <a:p>
            <a:r>
              <a:rPr lang="en" sz="3600" dirty="0">
                <a:solidFill>
                  <a:schemeClr val="bg1"/>
                </a:solidFill>
                <a:latin typeface="Gill Sans"/>
                <a:ea typeface="Gill Sans"/>
                <a:cs typeface="Gill Sans"/>
              </a:rPr>
              <a:t>Mario Romano</a:t>
            </a:r>
          </a:p>
          <a:p>
            <a:r>
              <a:rPr lang="en" sz="3600" dirty="0">
                <a:solidFill>
                  <a:schemeClr val="bg1"/>
                </a:solidFill>
                <a:latin typeface="Gill Sans"/>
                <a:ea typeface="Gill Sans"/>
                <a:cs typeface="Gill Sans"/>
              </a:rPr>
              <a:t>Director of Applications in Alfresco </a:t>
            </a:r>
          </a:p>
          <a:p>
            <a:endParaRPr lang="en" sz="3600" dirty="0">
              <a:solidFill>
                <a:schemeClr val="bg1"/>
              </a:solidFill>
              <a:latin typeface="Gill Sans"/>
              <a:ea typeface="Gill Sans"/>
              <a:cs typeface="Gill Sans"/>
            </a:endParaRPr>
          </a:p>
          <a:p>
            <a:r>
              <a:rPr lang="en" sz="3600" dirty="0">
                <a:solidFill>
                  <a:schemeClr val="bg1"/>
                </a:solidFill>
                <a:latin typeface="Gill Sans"/>
                <a:ea typeface="Gill Sans"/>
                <a:cs typeface="Gill Sans"/>
              </a:rPr>
              <a:t/>
            </a:r>
            <a:br>
              <a:rPr lang="en" sz="3600" dirty="0">
                <a:solidFill>
                  <a:schemeClr val="bg1"/>
                </a:solidFill>
                <a:latin typeface="Gill Sans"/>
                <a:ea typeface="Gill Sans"/>
                <a:cs typeface="Gill Sans"/>
              </a:rPr>
            </a:br>
            <a:r>
              <a:rPr lang="en" sz="3600" dirty="0">
                <a:solidFill>
                  <a:schemeClr val="bg1"/>
                </a:solidFill>
                <a:latin typeface="Gill Sans"/>
                <a:ea typeface="Gill Sans"/>
                <a:cs typeface="Gill Sans"/>
              </a:rPr>
              <a:t>Twitter: @</a:t>
            </a:r>
            <a:r>
              <a:rPr lang="en" sz="3600" dirty="0" err="1">
                <a:solidFill>
                  <a:schemeClr val="bg1"/>
                </a:solidFill>
                <a:latin typeface="Gill Sans"/>
                <a:ea typeface="Gill Sans"/>
                <a:cs typeface="Gill Sans"/>
              </a:rPr>
              <a:t>MagemelloMario</a:t>
            </a:r>
            <a:endParaRPr lang="en" sz="3600" dirty="0">
              <a:solidFill>
                <a:schemeClr val="bg1"/>
              </a:solidFill>
              <a:latin typeface="Gill Sans"/>
              <a:ea typeface="Gill Sans"/>
              <a:cs typeface="Gill Sans"/>
            </a:endParaRPr>
          </a:p>
        </p:txBody>
      </p:sp>
      <p:pic>
        <p:nvPicPr>
          <p:cNvPr id="1026" name="Picture 2" descr="mage result for alfresco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0587" y="486336"/>
            <a:ext cx="4690995" cy="1346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9874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TRANSACTION</a:t>
            </a:r>
            <a:endParaRPr lang="en-US" sz="9600" dirty="0"/>
          </a:p>
          <a:p>
            <a:pPr marL="0" marR="0" lvl="0" indent="0" algn="ctr" defTabSz="914400" eaLnBrk="1" fontAlgn="auto" latinLnBrk="0" hangingPunct="1">
              <a:lnSpc>
                <a:spcPct val="100000"/>
              </a:lnSpc>
              <a:spcBef>
                <a:spcPts val="0"/>
              </a:spcBef>
              <a:spcAft>
                <a:spcPts val="0"/>
              </a:spcAft>
              <a:buClrTx/>
              <a:buSzTx/>
              <a:buFontTx/>
              <a:buNone/>
              <a:tabLst/>
              <a:defRPr/>
            </a:pPr>
            <a:r>
              <a:rPr lang="en-US" sz="2800" dirty="0" smtClean="0"/>
              <a:t>{</a:t>
            </a:r>
            <a:r>
              <a:rPr lang="nl-NL" sz="2800" dirty="0"/>
              <a:t>5d60236491223ba85cf4fe0eebac35c4e457f1bb</a:t>
            </a:r>
            <a:r>
              <a:rPr lang="en-US" sz="2800" dirty="0" smtClean="0"/>
              <a:t>}</a:t>
            </a:r>
          </a:p>
        </p:txBody>
      </p:sp>
      <p:grpSp>
        <p:nvGrpSpPr>
          <p:cNvPr id="3" name="Group 2"/>
          <p:cNvGrpSpPr/>
          <p:nvPr/>
        </p:nvGrpSpPr>
        <p:grpSpPr>
          <a:xfrm>
            <a:off x="7664333" y="2361859"/>
            <a:ext cx="2197334" cy="696102"/>
            <a:chOff x="8811300" y="2361859"/>
            <a:chExt cx="2197334" cy="696102"/>
          </a:xfrm>
        </p:grpSpPr>
        <p:pic>
          <p:nvPicPr>
            <p:cNvPr id="4" name="Picture 4" descr="elated image"/>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092202" y="2393029"/>
              <a:ext cx="664932" cy="6649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811300" y="2388489"/>
              <a:ext cx="2197334" cy="656590"/>
            </a:xfrm>
            <a:prstGeom prst="rect">
              <a:avLst/>
            </a:prstGeom>
            <a:blipFill rotWithShape="1">
              <a:blip r:embed="rId4">
                <a:extLst>
                  <a:ext uri="{BEBA8EAE-BF5A-486C-A8C5-ECC9F3942E4B}">
                    <a14:imgProps xmlns:a14="http://schemas.microsoft.com/office/drawing/2010/main">
                      <a14:imgLayer r:embed="rId5">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rtl="0" latinLnBrk="1" hangingPunct="0"/>
              <a:r>
                <a:rPr lang="en-US" sz="3600" dirty="0">
                  <a:solidFill>
                    <a:srgbClr val="FFFFFF"/>
                  </a:solidFill>
                  <a:effectLst>
                    <a:outerShdw blurRad="38100" dist="12700" dir="5400000" rotWithShape="0">
                      <a:srgbClr val="000000">
                        <a:alpha val="50000"/>
                      </a:srgbClr>
                    </a:outerShdw>
                  </a:effectLst>
                </a:rPr>
                <a:t>{</a:t>
              </a:r>
              <a:r>
                <a:rPr lang="en-US" sz="3600" dirty="0" smtClean="0">
                  <a:solidFill>
                    <a:srgbClr val="FFFFFF"/>
                  </a:solidFill>
                  <a:effectLst>
                    <a:outerShdw blurRad="38100" dist="12700" dir="5400000" rotWithShape="0">
                      <a:srgbClr val="000000">
                        <a:alpha val="50000"/>
                      </a:srgbClr>
                    </a:outerShdw>
                  </a:effectLst>
                </a:rPr>
                <a:t> …. }</a:t>
              </a:r>
              <a:endParaRPr lang="en-US" sz="3600" dirty="0">
                <a:solidFill>
                  <a:srgbClr val="FFFFFF"/>
                </a:solidFill>
                <a:effectLst>
                  <a:outerShdw blurRad="38100" dist="12700" dir="5400000" rotWithShape="0">
                    <a:srgbClr val="000000">
                      <a:alpha val="50000"/>
                    </a:srgbClr>
                  </a:outerShdw>
                </a:effectLst>
              </a:endParaRPr>
            </a:p>
          </p:txBody>
        </p:sp>
        <p:pic>
          <p:nvPicPr>
            <p:cNvPr id="6" name="Picture 5" desc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1782" y="2361859"/>
              <a:ext cx="664932" cy="6649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6091745"/>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r>
              <a:rPr lang="en-US" dirty="0" smtClean="0"/>
              <a:t>A </a:t>
            </a:r>
            <a:r>
              <a:rPr lang="en-US" dirty="0"/>
              <a:t>transaction </a:t>
            </a:r>
            <a:r>
              <a:rPr lang="en-US" dirty="0" smtClean="0"/>
              <a:t>represents any change in a database.</a:t>
            </a:r>
          </a:p>
          <a:p>
            <a:r>
              <a:rPr lang="en-US" dirty="0" smtClean="0"/>
              <a:t>In </a:t>
            </a:r>
            <a:r>
              <a:rPr lang="en-US" dirty="0" err="1" smtClean="0"/>
              <a:t>blockchain</a:t>
            </a:r>
            <a:r>
              <a:rPr lang="en-US" dirty="0" smtClean="0"/>
              <a:t> transactions are signed </a:t>
            </a:r>
            <a:r>
              <a:rPr lang="en-US" dirty="0"/>
              <a:t>with </a:t>
            </a:r>
            <a:r>
              <a:rPr lang="en-US" dirty="0" smtClean="0"/>
              <a:t>private keys</a:t>
            </a:r>
            <a:endParaRPr lang="en-US" dirty="0"/>
          </a:p>
          <a:p>
            <a:r>
              <a:rPr lang="en-US" dirty="0" smtClean="0"/>
              <a:t>The sign of a transaction </a:t>
            </a:r>
            <a:r>
              <a:rPr lang="en-US" dirty="0"/>
              <a:t>can be </a:t>
            </a:r>
            <a:r>
              <a:rPr lang="en-US" dirty="0" smtClean="0"/>
              <a:t>validated by peers using the transaction sender public key</a:t>
            </a:r>
            <a:endParaRPr lang="en-US" dirty="0"/>
          </a:p>
          <a:p>
            <a:r>
              <a:rPr lang="en-US" dirty="0"/>
              <a:t>To avoid malicious behavior and prevent reuse of the same transaction each transaction </a:t>
            </a:r>
            <a:r>
              <a:rPr lang="en-US" dirty="0" smtClean="0"/>
              <a:t>can have a </a:t>
            </a:r>
            <a:r>
              <a:rPr lang="en-US" dirty="0"/>
              <a:t>unique id </a:t>
            </a:r>
          </a:p>
        </p:txBody>
      </p:sp>
      <p:sp>
        <p:nvSpPr>
          <p:cNvPr id="3" name="Title 2"/>
          <p:cNvSpPr>
            <a:spLocks noGrp="1"/>
          </p:cNvSpPr>
          <p:nvPr>
            <p:ph type="title"/>
          </p:nvPr>
        </p:nvSpPr>
        <p:spPr/>
        <p:txBody>
          <a:bodyPr/>
          <a:lstStyle/>
          <a:p>
            <a:r>
              <a:rPr lang="en-US" dirty="0" smtClean="0"/>
              <a:t>Transaction</a:t>
            </a:r>
            <a:endParaRPr lang="en-US" dirty="0"/>
          </a:p>
        </p:txBody>
      </p:sp>
      <p:sp>
        <p:nvSpPr>
          <p:cNvPr id="4" name="Rectangle 3"/>
          <p:cNvSpPr/>
          <p:nvPr/>
        </p:nvSpPr>
        <p:spPr>
          <a:xfrm>
            <a:off x="2761488" y="6869988"/>
            <a:ext cx="10735056" cy="933589"/>
          </a:xfrm>
          <a:prstGeom prst="rect">
            <a:avLst/>
          </a:prstGeom>
          <a:solidFill>
            <a:srgbClr val="626262"/>
          </a:solidFill>
          <a:ln w="12700" cap="flat">
            <a:solidFill>
              <a:srgbClr val="000000"/>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54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{data…..},</a:t>
            </a:r>
            <a:r>
              <a:rPr kumimoji="0" lang="en-US" sz="5400" b="0" i="0" u="none" strike="noStrike" cap="none" spc="0" normalizeH="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 </a:t>
            </a:r>
            <a:r>
              <a:rPr kumimoji="0" lang="en-US" sz="54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timestamp        </a:t>
            </a:r>
            <a:r>
              <a:rPr kumimoji="0" lang="en-US" sz="5400" b="0" i="0" u="none" strike="noStrike" cap="none" spc="0" normalizeH="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signature</a:t>
            </a:r>
            <a:endParaRPr kumimoji="0" lang="en-US" sz="54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7" name="Picture 4" desc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1612" y="7004316"/>
            <a:ext cx="664932" cy="664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6918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Transaction Lifecycle</a:t>
            </a:r>
            <a:endParaRPr lang="en-US" dirty="0"/>
          </a:p>
        </p:txBody>
      </p:sp>
      <p:cxnSp>
        <p:nvCxnSpPr>
          <p:cNvPr id="5" name="Straight Arrow Connector 4"/>
          <p:cNvCxnSpPr>
            <a:stCxn id="6" idx="3"/>
            <a:endCxn id="9218" idx="1"/>
          </p:cNvCxnSpPr>
          <p:nvPr/>
        </p:nvCxnSpPr>
        <p:spPr>
          <a:xfrm flipV="1">
            <a:off x="3801518" y="2715943"/>
            <a:ext cx="1485904" cy="11592"/>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1" name="Straight Arrow Connector 10"/>
          <p:cNvCxnSpPr>
            <a:stCxn id="9218" idx="3"/>
            <a:endCxn id="23" idx="1"/>
          </p:cNvCxnSpPr>
          <p:nvPr/>
        </p:nvCxnSpPr>
        <p:spPr>
          <a:xfrm>
            <a:off x="7333996" y="2715943"/>
            <a:ext cx="1367576" cy="841"/>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52" name="Group 51"/>
          <p:cNvGrpSpPr/>
          <p:nvPr/>
        </p:nvGrpSpPr>
        <p:grpSpPr>
          <a:xfrm>
            <a:off x="1970690" y="1813135"/>
            <a:ext cx="1830828" cy="3289568"/>
            <a:chOff x="1968662" y="1784096"/>
            <a:chExt cx="1830828" cy="3289568"/>
          </a:xfrm>
        </p:grpSpPr>
        <p:pic>
          <p:nvPicPr>
            <p:cNvPr id="6" name="Picture 2" descr="mage result for computer icon"/>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970690" y="1784096"/>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968662" y="4355519"/>
              <a:ext cx="1809299"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sym typeface="Gill Sans"/>
                </a:rPr>
                <a:t>Create</a:t>
              </a:r>
            </a:p>
            <a:p>
              <a:pPr marL="0" marR="0" indent="0" algn="ctr" defTabSz="546100" rtl="0" fontAlgn="auto" latinLnBrk="1" hangingPunct="0">
                <a:lnSpc>
                  <a:spcPct val="100000"/>
                </a:lnSpc>
                <a:spcBef>
                  <a:spcPts val="0"/>
                </a:spcBef>
                <a:spcAft>
                  <a:spcPts val="0"/>
                </a:spcAft>
                <a:buClrTx/>
                <a:buSzTx/>
                <a:buFontTx/>
                <a:buNone/>
                <a:tabLst/>
              </a:pPr>
              <a:r>
                <a:rPr lang="en-US" sz="2000" dirty="0" smtClean="0">
                  <a:solidFill>
                    <a:srgbClr val="000000"/>
                  </a:solidFill>
                </a:rPr>
                <a:t>transaction</a:t>
              </a:r>
              <a:endParaRPr kumimoji="0" lang="en-US" sz="2000" b="0" i="0" u="none" strike="noStrike" cap="none" spc="0" normalizeH="0" baseline="0" dirty="0">
                <a:ln>
                  <a:noFill/>
                </a:ln>
                <a:solidFill>
                  <a:srgbClr val="000000"/>
                </a:solidFill>
                <a:effectLst/>
                <a:uFillTx/>
                <a:sym typeface="Gill Sans"/>
              </a:endParaRPr>
            </a:p>
          </p:txBody>
        </p:sp>
      </p:grpSp>
      <p:grpSp>
        <p:nvGrpSpPr>
          <p:cNvPr id="50" name="Group 49"/>
          <p:cNvGrpSpPr/>
          <p:nvPr/>
        </p:nvGrpSpPr>
        <p:grpSpPr>
          <a:xfrm>
            <a:off x="4801949" y="1692656"/>
            <a:ext cx="3017520" cy="3381008"/>
            <a:chOff x="4801949" y="1692656"/>
            <a:chExt cx="3017520" cy="3381008"/>
          </a:xfrm>
        </p:grpSpPr>
        <p:pic>
          <p:nvPicPr>
            <p:cNvPr id="9218" name="Picture 2" descr="mage result for network icon"/>
            <p:cNvPicPr>
              <a:picLocks noChangeAspect="1" noChangeArrowheads="1"/>
            </p:cNvPicPr>
            <p:nvPr/>
          </p:nvPicPr>
          <p:blipFill>
            <a:blip r:embed="rId3">
              <a:duotone>
                <a:prstClr val="black"/>
                <a:srgbClr val="626262">
                  <a:tint val="45000"/>
                  <a:satMod val="400000"/>
                </a:srgbClr>
              </a:duotone>
              <a:extLst>
                <a:ext uri="{BEBA8EAE-BF5A-486C-A8C5-ECC9F3942E4B}">
                  <a14:imgProps xmlns:a14="http://schemas.microsoft.com/office/drawing/2010/main">
                    <a14:imgLayer r:embed="rId4">
                      <a14:imgEffect>
                        <a14:brightnessContrast bright="4000" contrast="-100000"/>
                      </a14:imgEffect>
                    </a14:imgLayer>
                  </a14:imgProps>
                </a:ext>
                <a:ext uri="{28A0092B-C50C-407E-A947-70E740481C1C}">
                  <a14:useLocalDpi xmlns:a14="http://schemas.microsoft.com/office/drawing/2010/main" val="0"/>
                </a:ext>
              </a:extLst>
            </a:blip>
            <a:srcRect/>
            <a:stretch>
              <a:fillRect/>
            </a:stretch>
          </p:blipFill>
          <p:spPr bwMode="auto">
            <a:xfrm>
              <a:off x="5287422" y="1692656"/>
              <a:ext cx="2046574" cy="20465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801949" y="4355519"/>
              <a:ext cx="3017520"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sym typeface="Gill Sans"/>
                </a:rPr>
                <a:t>The transaction is </a:t>
              </a:r>
            </a:p>
            <a:p>
              <a:pPr marL="0" marR="0" indent="0" algn="ctr" defTabSz="5461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sym typeface="Gill Sans"/>
                </a:rPr>
                <a:t>propagated to the</a:t>
              </a:r>
              <a:r>
                <a:rPr kumimoji="0" lang="en-US" sz="2000" b="0" i="0" u="none" strike="noStrike" cap="none" spc="0" normalizeH="0" dirty="0" smtClean="0">
                  <a:ln>
                    <a:noFill/>
                  </a:ln>
                  <a:solidFill>
                    <a:srgbClr val="000000"/>
                  </a:solidFill>
                  <a:effectLst/>
                  <a:uFillTx/>
                  <a:sym typeface="Gill Sans"/>
                </a:rPr>
                <a:t> network</a:t>
              </a:r>
            </a:p>
          </p:txBody>
        </p:sp>
      </p:grpSp>
      <p:sp>
        <p:nvSpPr>
          <p:cNvPr id="22" name="TextBox 21"/>
          <p:cNvSpPr txBox="1"/>
          <p:nvPr/>
        </p:nvSpPr>
        <p:spPr>
          <a:xfrm>
            <a:off x="8517951" y="4355520"/>
            <a:ext cx="2784032"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sym typeface="Gill Sans"/>
              </a:rPr>
              <a:t>The transaction is verified by</a:t>
            </a:r>
            <a:r>
              <a:rPr kumimoji="0" lang="en-US" sz="2000" b="0" i="0" u="none" strike="noStrike" cap="none" spc="0" normalizeH="0" dirty="0" smtClean="0">
                <a:ln>
                  <a:noFill/>
                </a:ln>
                <a:solidFill>
                  <a:srgbClr val="000000"/>
                </a:solidFill>
                <a:effectLst/>
                <a:uFillTx/>
                <a:sym typeface="Gill Sans"/>
              </a:rPr>
              <a:t> the peers</a:t>
            </a:r>
          </a:p>
        </p:txBody>
      </p:sp>
      <p:grpSp>
        <p:nvGrpSpPr>
          <p:cNvPr id="49" name="Group 48"/>
          <p:cNvGrpSpPr/>
          <p:nvPr/>
        </p:nvGrpSpPr>
        <p:grpSpPr>
          <a:xfrm>
            <a:off x="8701572" y="2361859"/>
            <a:ext cx="2197334" cy="696102"/>
            <a:chOff x="8811300" y="2361859"/>
            <a:chExt cx="2197334" cy="696102"/>
          </a:xfrm>
        </p:grpSpPr>
        <p:pic>
          <p:nvPicPr>
            <p:cNvPr id="21" name="Picture 4" descr="elated image"/>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092202" y="2393029"/>
              <a:ext cx="664932" cy="66493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8811300" y="2388489"/>
              <a:ext cx="2197334" cy="656590"/>
            </a:xfrm>
            <a:prstGeom prst="rect">
              <a:avLst/>
            </a:prstGeom>
            <a:blipFill rotWithShape="1">
              <a:blip r:embed="rId7">
                <a:extLst>
                  <a:ext uri="{BEBA8EAE-BF5A-486C-A8C5-ECC9F3942E4B}">
                    <a14:imgProps xmlns:a14="http://schemas.microsoft.com/office/drawing/2010/main">
                      <a14:imgLayer r:embed="rId8">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rtl="0" latinLnBrk="1" hangingPunct="0"/>
              <a:r>
                <a:rPr lang="en-US" sz="3600" dirty="0">
                  <a:solidFill>
                    <a:srgbClr val="FFFFFF"/>
                  </a:solidFill>
                  <a:effectLst>
                    <a:outerShdw blurRad="38100" dist="12700" dir="5400000" rotWithShape="0">
                      <a:srgbClr val="000000">
                        <a:alpha val="50000"/>
                      </a:srgbClr>
                    </a:outerShdw>
                  </a:effectLst>
                </a:rPr>
                <a:t>{</a:t>
              </a:r>
              <a:r>
                <a:rPr lang="en-US" sz="3600" dirty="0" smtClean="0">
                  <a:solidFill>
                    <a:srgbClr val="FFFFFF"/>
                  </a:solidFill>
                  <a:effectLst>
                    <a:outerShdw blurRad="38100" dist="12700" dir="5400000" rotWithShape="0">
                      <a:srgbClr val="000000">
                        <a:alpha val="50000"/>
                      </a:srgbClr>
                    </a:outerShdw>
                  </a:effectLst>
                </a:rPr>
                <a:t> …. }</a:t>
              </a:r>
              <a:endParaRPr lang="en-US" sz="3600" dirty="0">
                <a:solidFill>
                  <a:srgbClr val="FFFFFF"/>
                </a:solidFill>
                <a:effectLst>
                  <a:outerShdw blurRad="38100" dist="12700" dir="5400000" rotWithShape="0">
                    <a:srgbClr val="000000">
                      <a:alpha val="50000"/>
                    </a:srgbClr>
                  </a:outerShdw>
                </a:effectLst>
              </a:endParaRPr>
            </a:p>
          </p:txBody>
        </p:sp>
        <p:pic>
          <p:nvPicPr>
            <p:cNvPr id="31" name="Picture 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21782" y="2361859"/>
              <a:ext cx="664932" cy="66493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3" name="Straight Arrow Connector 32"/>
          <p:cNvCxnSpPr/>
          <p:nvPr/>
        </p:nvCxnSpPr>
        <p:spPr>
          <a:xfrm flipV="1">
            <a:off x="10991910" y="2703259"/>
            <a:ext cx="1594378" cy="22236"/>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48" name="Group 47"/>
          <p:cNvGrpSpPr/>
          <p:nvPr/>
        </p:nvGrpSpPr>
        <p:grpSpPr>
          <a:xfrm>
            <a:off x="12120686" y="1502323"/>
            <a:ext cx="3350962" cy="3469389"/>
            <a:chOff x="12120686" y="1502323"/>
            <a:chExt cx="3350962" cy="3469389"/>
          </a:xfrm>
        </p:grpSpPr>
        <p:pic>
          <p:nvPicPr>
            <p:cNvPr id="34" name="Picture 4" descr="elated image"/>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3355126" y="1533493"/>
              <a:ext cx="664932" cy="664932"/>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12622864" y="1528953"/>
              <a:ext cx="2197334" cy="656590"/>
            </a:xfrm>
            <a:prstGeom prst="rect">
              <a:avLst/>
            </a:prstGeom>
            <a:blipFill rotWithShape="1">
              <a:blip r:embed="rId7">
                <a:extLst>
                  <a:ext uri="{BEBA8EAE-BF5A-486C-A8C5-ECC9F3942E4B}">
                    <a14:imgProps xmlns:a14="http://schemas.microsoft.com/office/drawing/2010/main">
                      <a14:imgLayer r:embed="rId8">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rtl="0" latinLnBrk="1" hangingPunct="0"/>
              <a:r>
                <a:rPr lang="en-US" sz="3600" dirty="0">
                  <a:solidFill>
                    <a:srgbClr val="FFFFFF"/>
                  </a:solidFill>
                  <a:effectLst>
                    <a:outerShdw blurRad="38100" dist="12700" dir="5400000" rotWithShape="0">
                      <a:srgbClr val="000000">
                        <a:alpha val="50000"/>
                      </a:srgbClr>
                    </a:outerShdw>
                  </a:effectLst>
                </a:rPr>
                <a:t>{</a:t>
              </a:r>
              <a:r>
                <a:rPr lang="en-US" sz="3600" dirty="0" smtClean="0">
                  <a:solidFill>
                    <a:srgbClr val="FFFFFF"/>
                  </a:solidFill>
                  <a:effectLst>
                    <a:outerShdw blurRad="38100" dist="12700" dir="5400000" rotWithShape="0">
                      <a:srgbClr val="000000">
                        <a:alpha val="50000"/>
                      </a:srgbClr>
                    </a:outerShdw>
                  </a:effectLst>
                </a:rPr>
                <a:t> …. }</a:t>
              </a:r>
              <a:endParaRPr lang="en-US" sz="3600" dirty="0">
                <a:solidFill>
                  <a:srgbClr val="FFFFFF"/>
                </a:solidFill>
                <a:effectLst>
                  <a:outerShdw blurRad="38100" dist="12700" dir="5400000" rotWithShape="0">
                    <a:srgbClr val="000000">
                      <a:alpha val="50000"/>
                    </a:srgbClr>
                  </a:outerShdw>
                </a:effectLst>
              </a:endParaRPr>
            </a:p>
          </p:txBody>
        </p:sp>
        <p:pic>
          <p:nvPicPr>
            <p:cNvPr id="36" name="Picture 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346" y="1502323"/>
              <a:ext cx="664932" cy="66493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elated image"/>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3355126" y="2379504"/>
              <a:ext cx="664932" cy="664932"/>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p:cNvSpPr/>
            <p:nvPr/>
          </p:nvSpPr>
          <p:spPr>
            <a:xfrm>
              <a:off x="12622864" y="2374964"/>
              <a:ext cx="2197334" cy="656590"/>
            </a:xfrm>
            <a:prstGeom prst="rect">
              <a:avLst/>
            </a:prstGeom>
            <a:blipFill rotWithShape="1">
              <a:blip r:embed="rId7">
                <a:extLst>
                  <a:ext uri="{BEBA8EAE-BF5A-486C-A8C5-ECC9F3942E4B}">
                    <a14:imgProps xmlns:a14="http://schemas.microsoft.com/office/drawing/2010/main">
                      <a14:imgLayer r:embed="rId8">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rtl="0" latinLnBrk="1" hangingPunct="0"/>
              <a:r>
                <a:rPr lang="en-US" sz="3600" dirty="0">
                  <a:solidFill>
                    <a:srgbClr val="FFFFFF"/>
                  </a:solidFill>
                  <a:effectLst>
                    <a:outerShdw blurRad="38100" dist="12700" dir="5400000" rotWithShape="0">
                      <a:srgbClr val="000000">
                        <a:alpha val="50000"/>
                      </a:srgbClr>
                    </a:outerShdw>
                  </a:effectLst>
                </a:rPr>
                <a:t>{</a:t>
              </a:r>
              <a:r>
                <a:rPr lang="en-US" sz="3600" dirty="0" smtClean="0">
                  <a:solidFill>
                    <a:srgbClr val="FFFFFF"/>
                  </a:solidFill>
                  <a:effectLst>
                    <a:outerShdw blurRad="38100" dist="12700" dir="5400000" rotWithShape="0">
                      <a:srgbClr val="000000">
                        <a:alpha val="50000"/>
                      </a:srgbClr>
                    </a:outerShdw>
                  </a:effectLst>
                </a:rPr>
                <a:t> …. }</a:t>
              </a:r>
              <a:endParaRPr lang="en-US" sz="3600" dirty="0">
                <a:solidFill>
                  <a:srgbClr val="FFFFFF"/>
                </a:solidFill>
                <a:effectLst>
                  <a:outerShdw blurRad="38100" dist="12700" dir="5400000" rotWithShape="0">
                    <a:srgbClr val="000000">
                      <a:alpha val="50000"/>
                    </a:srgbClr>
                  </a:outerShdw>
                </a:effectLst>
              </a:endParaRPr>
            </a:p>
          </p:txBody>
        </p:sp>
        <p:pic>
          <p:nvPicPr>
            <p:cNvPr id="39" name="Picture 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346" y="2348334"/>
              <a:ext cx="664932" cy="66493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elated image"/>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3356767" y="3690588"/>
              <a:ext cx="664932" cy="66493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12624505" y="3521456"/>
              <a:ext cx="2197334" cy="656590"/>
            </a:xfrm>
            <a:prstGeom prst="rect">
              <a:avLst/>
            </a:prstGeom>
            <a:blipFill rotWithShape="1">
              <a:blip r:embed="rId7">
                <a:extLst>
                  <a:ext uri="{BEBA8EAE-BF5A-486C-A8C5-ECC9F3942E4B}">
                    <a14:imgProps xmlns:a14="http://schemas.microsoft.com/office/drawing/2010/main">
                      <a14:imgLayer r:embed="rId8">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rtl="0" latinLnBrk="1" hangingPunct="0"/>
              <a:r>
                <a:rPr lang="en-US" sz="3600" dirty="0">
                  <a:solidFill>
                    <a:srgbClr val="FFFFFF"/>
                  </a:solidFill>
                  <a:effectLst>
                    <a:outerShdw blurRad="38100" dist="12700" dir="5400000" rotWithShape="0">
                      <a:srgbClr val="000000">
                        <a:alpha val="50000"/>
                      </a:srgbClr>
                    </a:outerShdw>
                  </a:effectLst>
                </a:rPr>
                <a:t>{</a:t>
              </a:r>
              <a:r>
                <a:rPr lang="en-US" sz="3600" dirty="0" smtClean="0">
                  <a:solidFill>
                    <a:srgbClr val="FFFFFF"/>
                  </a:solidFill>
                  <a:effectLst>
                    <a:outerShdw blurRad="38100" dist="12700" dir="5400000" rotWithShape="0">
                      <a:srgbClr val="000000">
                        <a:alpha val="50000"/>
                      </a:srgbClr>
                    </a:outerShdw>
                  </a:effectLst>
                </a:rPr>
                <a:t> …. }</a:t>
              </a:r>
              <a:endParaRPr lang="en-US" sz="3600" dirty="0">
                <a:solidFill>
                  <a:srgbClr val="FFFFFF"/>
                </a:solidFill>
                <a:effectLst>
                  <a:outerShdw blurRad="38100" dist="12700" dir="5400000" rotWithShape="0">
                    <a:srgbClr val="000000">
                      <a:alpha val="50000"/>
                    </a:srgbClr>
                  </a:outerShdw>
                </a:effectLst>
              </a:endParaRPr>
            </a:p>
          </p:txBody>
        </p:sp>
        <p:pic>
          <p:nvPicPr>
            <p:cNvPr id="42" name="Picture 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4987" y="3494826"/>
              <a:ext cx="664932" cy="664932"/>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p:cNvCxnSpPr>
              <a:stCxn id="38" idx="2"/>
              <a:endCxn id="41" idx="0"/>
            </p:cNvCxnSpPr>
            <p:nvPr/>
          </p:nvCxnSpPr>
          <p:spPr>
            <a:xfrm>
              <a:off x="13721531" y="3031554"/>
              <a:ext cx="1641" cy="489902"/>
            </a:xfrm>
            <a:prstGeom prst="line">
              <a:avLst/>
            </a:prstGeom>
            <a:noFill/>
            <a:ln w="28575" cap="flat">
              <a:solidFill>
                <a:srgbClr val="626262"/>
              </a:solidFill>
              <a:prstDash val="dash"/>
              <a:miter lim="400000"/>
            </a:ln>
            <a:effectLst/>
          </p:spPr>
          <p:style>
            <a:lnRef idx="0">
              <a:scrgbClr r="0" g="0" b="0"/>
            </a:lnRef>
            <a:fillRef idx="0">
              <a:scrgbClr r="0" g="0" b="0"/>
            </a:fillRef>
            <a:effectRef idx="0">
              <a:scrgbClr r="0" g="0" b="0"/>
            </a:effectRef>
            <a:fontRef idx="none"/>
          </p:style>
        </p:cxnSp>
        <p:sp>
          <p:nvSpPr>
            <p:cNvPr id="51" name="TextBox 50"/>
            <p:cNvSpPr txBox="1"/>
            <p:nvPr/>
          </p:nvSpPr>
          <p:spPr>
            <a:xfrm>
              <a:off x="12120686" y="4253567"/>
              <a:ext cx="3350962"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sym typeface="Gill Sans"/>
                </a:rPr>
                <a:t>The transaction is added to the pending transactions queue</a:t>
              </a:r>
              <a:endParaRPr kumimoji="0" lang="en-US" sz="2000" b="0" i="0" u="none" strike="noStrike" cap="none" spc="0" normalizeH="0" dirty="0" smtClean="0">
                <a:ln>
                  <a:noFill/>
                </a:ln>
                <a:solidFill>
                  <a:srgbClr val="000000"/>
                </a:solidFill>
                <a:effectLst/>
                <a:uFillTx/>
                <a:sym typeface="Gill Sans"/>
              </a:endParaRPr>
            </a:p>
          </p:txBody>
        </p:sp>
      </p:grpSp>
      <p:cxnSp>
        <p:nvCxnSpPr>
          <p:cNvPr id="54" name="Straight Arrow Connector 53"/>
          <p:cNvCxnSpPr>
            <a:stCxn id="51" idx="2"/>
            <a:endCxn id="25" idx="0"/>
          </p:cNvCxnSpPr>
          <p:nvPr/>
        </p:nvCxnSpPr>
        <p:spPr>
          <a:xfrm>
            <a:off x="13796167" y="4971712"/>
            <a:ext cx="8814" cy="977044"/>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99" name="Group 98"/>
          <p:cNvGrpSpPr/>
          <p:nvPr/>
        </p:nvGrpSpPr>
        <p:grpSpPr>
          <a:xfrm>
            <a:off x="12847147" y="5948756"/>
            <a:ext cx="1554480" cy="1444752"/>
            <a:chOff x="12847147" y="5948756"/>
            <a:chExt cx="1554480" cy="1444752"/>
          </a:xfrm>
        </p:grpSpPr>
        <p:sp>
          <p:nvSpPr>
            <p:cNvPr id="25" name="Cube 24"/>
            <p:cNvSpPr/>
            <p:nvPr/>
          </p:nvSpPr>
          <p:spPr>
            <a:xfrm>
              <a:off x="12847147" y="5948756"/>
              <a:ext cx="1554480" cy="1444752"/>
            </a:xfrm>
            <a:prstGeom prst="cube">
              <a:avLst/>
            </a:prstGeom>
            <a:blipFill rotWithShape="1">
              <a:blip r:embed="rId7">
                <a:extLst>
                  <a:ext uri="{BEBA8EAE-BF5A-486C-A8C5-ECC9F3942E4B}">
                    <a14:imgProps xmlns:a14="http://schemas.microsoft.com/office/drawing/2010/main">
                      <a14:imgLayer r:embed="rId8">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9222" name="Picture 6" descr="mage result for mined icon"/>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flipH="1">
              <a:off x="12938587" y="6426162"/>
              <a:ext cx="1015958" cy="886904"/>
            </a:xfrm>
            <a:prstGeom prst="rect">
              <a:avLst/>
            </a:prstGeom>
            <a:noFill/>
            <a:extLst>
              <a:ext uri="{909E8E84-426E-40DD-AFC4-6F175D3DCCD1}">
                <a14:hiddenFill xmlns:a14="http://schemas.microsoft.com/office/drawing/2010/main">
                  <a:solidFill>
                    <a:srgbClr val="FFFFFF"/>
                  </a:solidFill>
                </a14:hiddenFill>
              </a:ext>
            </a:extLst>
          </p:spPr>
        </p:pic>
      </p:grpSp>
      <p:sp>
        <p:nvSpPr>
          <p:cNvPr id="93" name="TextBox 92"/>
          <p:cNvSpPr txBox="1"/>
          <p:nvPr/>
        </p:nvSpPr>
        <p:spPr>
          <a:xfrm>
            <a:off x="12295576" y="7599679"/>
            <a:ext cx="2784032"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sym typeface="Gill Sans"/>
              </a:rPr>
              <a:t>New block containing</a:t>
            </a:r>
            <a:r>
              <a:rPr kumimoji="0" lang="en-US" sz="2000" b="0" i="0" u="none" strike="noStrike" cap="none" spc="0" normalizeH="0" dirty="0" smtClean="0">
                <a:ln>
                  <a:noFill/>
                </a:ln>
                <a:solidFill>
                  <a:srgbClr val="000000"/>
                </a:solidFill>
                <a:effectLst/>
                <a:uFillTx/>
                <a:sym typeface="Gill Sans"/>
              </a:rPr>
              <a:t> the transactions is mined</a:t>
            </a:r>
          </a:p>
        </p:txBody>
      </p:sp>
      <p:cxnSp>
        <p:nvCxnSpPr>
          <p:cNvPr id="63" name="Straight Arrow Connector 62"/>
          <p:cNvCxnSpPr/>
          <p:nvPr/>
        </p:nvCxnSpPr>
        <p:spPr>
          <a:xfrm flipH="1" flipV="1">
            <a:off x="10519390" y="6806013"/>
            <a:ext cx="2132293" cy="38893"/>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103" name="Group 102"/>
          <p:cNvGrpSpPr/>
          <p:nvPr/>
        </p:nvGrpSpPr>
        <p:grpSpPr>
          <a:xfrm>
            <a:off x="5698492" y="6519406"/>
            <a:ext cx="4527785" cy="1798417"/>
            <a:chOff x="5698492" y="6519406"/>
            <a:chExt cx="4527785" cy="1798417"/>
          </a:xfrm>
        </p:grpSpPr>
        <p:sp>
          <p:nvSpPr>
            <p:cNvPr id="68" name="Cube 67"/>
            <p:cNvSpPr/>
            <p:nvPr/>
          </p:nvSpPr>
          <p:spPr>
            <a:xfrm>
              <a:off x="6961175" y="6557385"/>
              <a:ext cx="660429" cy="582831"/>
            </a:xfrm>
            <a:prstGeom prst="cube">
              <a:avLst/>
            </a:prstGeom>
            <a:blipFill rotWithShape="1">
              <a:blip r:embed="rId7">
                <a:extLst>
                  <a:ext uri="{BEBA8EAE-BF5A-486C-A8C5-ECC9F3942E4B}">
                    <a14:imgProps xmlns:a14="http://schemas.microsoft.com/office/drawing/2010/main">
                      <a14:imgLayer r:embed="rId8">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79" name="Picture 2" descr="mage result for chain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79191" y="6783324"/>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81" name="Cube 80"/>
            <p:cNvSpPr/>
            <p:nvPr/>
          </p:nvSpPr>
          <p:spPr>
            <a:xfrm>
              <a:off x="8292055" y="6532287"/>
              <a:ext cx="660429" cy="582831"/>
            </a:xfrm>
            <a:prstGeom prst="cube">
              <a:avLst/>
            </a:prstGeom>
            <a:blipFill rotWithShape="1">
              <a:blip r:embed="rId7">
                <a:extLst>
                  <a:ext uri="{BEBA8EAE-BF5A-486C-A8C5-ECC9F3942E4B}">
                    <a14:imgProps xmlns:a14="http://schemas.microsoft.com/office/drawing/2010/main">
                      <a14:imgLayer r:embed="rId8">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83" name="Picture 2" descr="mage result for chain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10071" y="6758226"/>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85" name="Cube 84"/>
            <p:cNvSpPr/>
            <p:nvPr/>
          </p:nvSpPr>
          <p:spPr>
            <a:xfrm>
              <a:off x="9565848" y="6519406"/>
              <a:ext cx="660429" cy="582831"/>
            </a:xfrm>
            <a:prstGeom prst="cube">
              <a:avLst/>
            </a:prstGeom>
            <a:blipFill rotWithShape="1">
              <a:blip r:embed="rId7">
                <a:extLst>
                  <a:ext uri="{BEBA8EAE-BF5A-486C-A8C5-ECC9F3942E4B}">
                    <a14:imgProps xmlns:a14="http://schemas.microsoft.com/office/drawing/2010/main">
                      <a14:imgLayer r:embed="rId8">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9" name="Cube 88"/>
            <p:cNvSpPr/>
            <p:nvPr/>
          </p:nvSpPr>
          <p:spPr>
            <a:xfrm>
              <a:off x="5698492" y="6555769"/>
              <a:ext cx="660429" cy="582831"/>
            </a:xfrm>
            <a:prstGeom prst="cube">
              <a:avLst/>
            </a:prstGeom>
            <a:solidFill>
              <a:schemeClr val="accent2">
                <a:lumMod val="75000"/>
              </a:schemeClr>
            </a:solidFill>
            <a:ln w="12700" cap="flat">
              <a:solidFill>
                <a:schemeClr val="accent2">
                  <a:lumMod val="50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91" name="Picture 2" descr="mage result for chain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16508" y="6781708"/>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p:cNvSpPr txBox="1"/>
            <p:nvPr/>
          </p:nvSpPr>
          <p:spPr>
            <a:xfrm>
              <a:off x="6724229" y="7599678"/>
              <a:ext cx="2784032"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sym typeface="Gill Sans"/>
                </a:rPr>
                <a:t>The new block is added </a:t>
              </a:r>
            </a:p>
            <a:p>
              <a:pPr marL="0" marR="0" indent="0" algn="ctr" defTabSz="5461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sym typeface="Gill Sans"/>
                </a:rPr>
                <a:t>to the chain</a:t>
              </a:r>
              <a:endParaRPr kumimoji="0" lang="en-US" sz="2000" b="0" i="0" u="none" strike="noStrike" cap="none" spc="0" normalizeH="0" dirty="0" smtClean="0">
                <a:ln>
                  <a:noFill/>
                </a:ln>
                <a:solidFill>
                  <a:srgbClr val="000000"/>
                </a:solidFill>
                <a:effectLst/>
                <a:uFillTx/>
                <a:sym typeface="Gill Sans"/>
              </a:endParaRPr>
            </a:p>
          </p:txBody>
        </p:sp>
        <p:pic>
          <p:nvPicPr>
            <p:cNvPr id="101" name="Picture 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9974" y="6762435"/>
              <a:ext cx="282500" cy="2682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 name="Group 103"/>
          <p:cNvGrpSpPr/>
          <p:nvPr/>
        </p:nvGrpSpPr>
        <p:grpSpPr>
          <a:xfrm>
            <a:off x="1820052" y="6173356"/>
            <a:ext cx="3686254" cy="2144467"/>
            <a:chOff x="1820052" y="6173356"/>
            <a:chExt cx="3686254" cy="2144467"/>
          </a:xfrm>
        </p:grpSpPr>
        <p:cxnSp>
          <p:nvCxnSpPr>
            <p:cNvPr id="102" name="Straight Arrow Connector 101"/>
            <p:cNvCxnSpPr/>
            <p:nvPr/>
          </p:nvCxnSpPr>
          <p:spPr>
            <a:xfrm flipH="1">
              <a:off x="3817188" y="6886592"/>
              <a:ext cx="1689118" cy="9964"/>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pic>
          <p:nvPicPr>
            <p:cNvPr id="9224" name="Picture 8" descr="mage result for verified icon"/>
            <p:cNvPicPr>
              <a:picLocks noChangeAspect="1" noChangeArrowheads="1"/>
            </p:cNvPicPr>
            <p:nvPr/>
          </p:nvPicPr>
          <p:blipFill>
            <a:blip r:embed="rId12">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516496" y="6173356"/>
              <a:ext cx="1300692" cy="1300692"/>
            </a:xfrm>
            <a:prstGeom prst="rect">
              <a:avLst/>
            </a:prstGeom>
            <a:noFill/>
            <a:extLst>
              <a:ext uri="{909E8E84-426E-40DD-AFC4-6F175D3DCCD1}">
                <a14:hiddenFill xmlns:a14="http://schemas.microsoft.com/office/drawing/2010/main">
                  <a:solidFill>
                    <a:srgbClr val="FFFFFF"/>
                  </a:solidFill>
                </a14:hiddenFill>
              </a:ext>
            </a:extLst>
          </p:spPr>
        </p:pic>
        <p:sp>
          <p:nvSpPr>
            <p:cNvPr id="105" name="TextBox 104"/>
            <p:cNvSpPr txBox="1"/>
            <p:nvPr/>
          </p:nvSpPr>
          <p:spPr>
            <a:xfrm>
              <a:off x="1820052" y="7599678"/>
              <a:ext cx="2784032"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sym typeface="Gill Sans"/>
                </a:rPr>
                <a:t>The transaction </a:t>
              </a:r>
            </a:p>
            <a:p>
              <a:pPr marL="0" marR="0" indent="0" algn="ctr" defTabSz="5461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sym typeface="Gill Sans"/>
                </a:rPr>
                <a:t>is completed</a:t>
              </a:r>
              <a:endParaRPr kumimoji="0" lang="en-US" sz="2000" b="0" i="0" u="none" strike="noStrike" cap="none" spc="0" normalizeH="0" dirty="0" smtClean="0">
                <a:ln>
                  <a:noFill/>
                </a:ln>
                <a:solidFill>
                  <a:srgbClr val="000000"/>
                </a:solidFill>
                <a:effectLst/>
                <a:uFillTx/>
                <a:sym typeface="Gill Sans"/>
              </a:endParaRPr>
            </a:p>
          </p:txBody>
        </p:sp>
      </p:grpSp>
      <p:pic>
        <p:nvPicPr>
          <p:cNvPr id="110" name="Picture 4" descr="elated imag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454029">
            <a:off x="9303539" y="3359886"/>
            <a:ext cx="863705" cy="863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707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10"/>
                                        </p:tgtEl>
                                        <p:attrNameLst>
                                          <p:attrName>style.visibility</p:attrName>
                                        </p:attrNameLst>
                                      </p:cBhvr>
                                      <p:to>
                                        <p:strVal val="visible"/>
                                      </p:to>
                                    </p:set>
                                    <p:animEffect transition="in" filter="fade">
                                      <p:cBhvr>
                                        <p:cTn id="21" dur="500"/>
                                        <p:tgtEl>
                                          <p:spTgt spid="1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10" presetClass="entr" presetSubtype="0" fill="hold" nodeType="withEffect">
                                  <p:stCondLst>
                                    <p:cond delay="0"/>
                                  </p:stCondLst>
                                  <p:childTnLst>
                                    <p:set>
                                      <p:cBhvr>
                                        <p:cTn id="39" dur="1" fill="hold">
                                          <p:stCondLst>
                                            <p:cond delay="0"/>
                                          </p:stCondLst>
                                        </p:cTn>
                                        <p:tgtEl>
                                          <p:spTgt spid="99"/>
                                        </p:tgtEl>
                                        <p:attrNameLst>
                                          <p:attrName>style.visibility</p:attrName>
                                        </p:attrNameLst>
                                      </p:cBhvr>
                                      <p:to>
                                        <p:strVal val="visible"/>
                                      </p:to>
                                    </p:set>
                                    <p:animEffect transition="in" filter="fade">
                                      <p:cBhvr>
                                        <p:cTn id="40" dur="500"/>
                                        <p:tgtEl>
                                          <p:spTgt spid="9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3"/>
                                        </p:tgtEl>
                                        <p:attrNameLst>
                                          <p:attrName>style.visibility</p:attrName>
                                        </p:attrNameLst>
                                      </p:cBhvr>
                                      <p:to>
                                        <p:strVal val="visible"/>
                                      </p:to>
                                    </p:set>
                                    <p:animEffect transition="in" filter="fade">
                                      <p:cBhvr>
                                        <p:cTn id="43" dur="500"/>
                                        <p:tgtEl>
                                          <p:spTgt spid="9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3"/>
                                        </p:tgtEl>
                                        <p:attrNameLst>
                                          <p:attrName>style.visibility</p:attrName>
                                        </p:attrNameLst>
                                      </p:cBhvr>
                                      <p:to>
                                        <p:strVal val="visible"/>
                                      </p:to>
                                    </p:set>
                                    <p:animEffect transition="in" filter="fade">
                                      <p:cBhvr>
                                        <p:cTn id="48" dur="500"/>
                                        <p:tgtEl>
                                          <p:spTgt spid="103"/>
                                        </p:tgtEl>
                                      </p:cBhvr>
                                    </p:animEffect>
                                  </p:childTnLst>
                                </p:cTn>
                              </p:par>
                              <p:par>
                                <p:cTn id="49" presetID="10" presetClass="entr" presetSubtype="0" fill="hold" nodeType="with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fade">
                                      <p:cBhvr>
                                        <p:cTn id="51" dur="500"/>
                                        <p:tgtEl>
                                          <p:spTgt spid="6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4"/>
                                        </p:tgtEl>
                                        <p:attrNameLst>
                                          <p:attrName>style.visibility</p:attrName>
                                        </p:attrNameLst>
                                      </p:cBhvr>
                                      <p:to>
                                        <p:strVal val="visible"/>
                                      </p:to>
                                    </p:set>
                                    <p:animEffect transition="in" filter="fade">
                                      <p:cBhvr>
                                        <p:cTn id="56"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9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descr="https://documents.lucidchart.com/documents/5fd299a6-f9f2-4fba-b4b9-ad565d3a07ab/pages/0_0?a=1168&amp;x=228&amp;y=448&amp;w=264&amp;h=275&amp;store=1&amp;accept=image%2F*&amp;auth=LCA%20f76b0c7103e6d0a4019f309b393d625f67dcca7f-ts%3D1529568660"/>
          <p:cNvPicPr>
            <a:picLocks noChangeAspect="1" noChangeArrowheads="1"/>
          </p:cNvPicPr>
          <p:nvPr/>
        </p:nvPicPr>
        <p:blipFill rotWithShape="1">
          <a:blip r:embed="rId2">
            <a:extLst>
              <a:ext uri="{28A0092B-C50C-407E-A947-70E740481C1C}">
                <a14:useLocalDpi xmlns:a14="http://schemas.microsoft.com/office/drawing/2010/main" val="0"/>
              </a:ext>
            </a:extLst>
          </a:blip>
          <a:srcRect l="8642" t="9098" r="9053" b="10213"/>
          <a:stretch/>
        </p:blipFill>
        <p:spPr bwMode="auto">
          <a:xfrm>
            <a:off x="6912864" y="2231136"/>
            <a:ext cx="3657600" cy="3730752"/>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p:cNvSpPr/>
          <p:nvPr/>
        </p:nvSpPr>
        <p:spPr>
          <a:xfrm>
            <a:off x="6108192" y="3063486"/>
            <a:ext cx="4608576" cy="1615276"/>
          </a:xfrm>
          <a:prstGeom prst="ellipse">
            <a:avLst/>
          </a:prstGeom>
          <a:noFill/>
          <a:ln w="28575" cap="flat">
            <a:solidFill>
              <a:srgbClr val="C00000"/>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1" name="TextBox 10"/>
          <p:cNvSpPr txBox="1"/>
          <p:nvPr/>
        </p:nvSpPr>
        <p:spPr>
          <a:xfrm>
            <a:off x="10881360" y="3573607"/>
            <a:ext cx="1024319"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1" i="0" u="none" strike="noStrike" cap="none" spc="0" normalizeH="0" baseline="0" dirty="0" smtClean="0">
                <a:ln>
                  <a:noFill/>
                </a:ln>
                <a:solidFill>
                  <a:srgbClr val="C00000"/>
                </a:solidFill>
                <a:effectLst/>
                <a:uFillTx/>
                <a:latin typeface="Gill Sans"/>
                <a:ea typeface="Gill Sans"/>
                <a:cs typeface="Gill Sans"/>
                <a:sym typeface="Gill Sans"/>
              </a:rPr>
              <a:t>data</a:t>
            </a:r>
            <a:endParaRPr kumimoji="0" lang="en-US" sz="3200" b="1" i="0" u="none" strike="noStrike" cap="none" spc="0" normalizeH="0" baseline="0" dirty="0">
              <a:ln>
                <a:noFill/>
              </a:ln>
              <a:solidFill>
                <a:srgbClr val="C00000"/>
              </a:solidFill>
              <a:effectLst/>
              <a:uFillTx/>
              <a:latin typeface="Gill Sans"/>
              <a:ea typeface="Gill Sans"/>
              <a:cs typeface="Gill Sans"/>
              <a:sym typeface="Gill Sans"/>
            </a:endParaRPr>
          </a:p>
        </p:txBody>
      </p:sp>
      <p:sp>
        <p:nvSpPr>
          <p:cNvPr id="5" name="Rectangle 4"/>
          <p:cNvSpPr/>
          <p:nvPr/>
        </p:nvSpPr>
        <p:spPr>
          <a:xfrm>
            <a:off x="3363976" y="7772079"/>
            <a:ext cx="10755376" cy="584775"/>
          </a:xfrm>
          <a:prstGeom prst="rect">
            <a:avLst/>
          </a:prstGeom>
        </p:spPr>
        <p:txBody>
          <a:bodyPr wrap="square">
            <a:spAutoFit/>
          </a:bodyPr>
          <a:lstStyle/>
          <a:p>
            <a:pPr lvl="0" defTabSz="914400">
              <a:defRPr/>
            </a:pPr>
            <a:r>
              <a:rPr lang="en-US" dirty="0" smtClean="0"/>
              <a:t>$ </a:t>
            </a:r>
            <a:r>
              <a:rPr lang="en-US" dirty="0" err="1" smtClean="0"/>
              <a:t>git</a:t>
            </a:r>
            <a:r>
              <a:rPr lang="en-US" dirty="0" smtClean="0"/>
              <a:t> checkout </a:t>
            </a:r>
            <a:r>
              <a:rPr lang="nl-NL" dirty="0"/>
              <a:t>5d60236491223ba85cf4fe0eebac35c4e457f1bb</a:t>
            </a:r>
            <a:endParaRPr lang="en-US" dirty="0"/>
          </a:p>
        </p:txBody>
      </p:sp>
    </p:spTree>
    <p:extLst>
      <p:ext uri="{BB962C8B-B14F-4D97-AF65-F5344CB8AC3E}">
        <p14:creationId xmlns:p14="http://schemas.microsoft.com/office/powerpoint/2010/main" val="9371863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9600" dirty="0" smtClean="0"/>
          </a:p>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DIGITAL SIGNATURE</a:t>
            </a:r>
          </a:p>
          <a:p>
            <a:pPr marL="0" indent="0" algn="ctr" defTabSz="914400">
              <a:spcBef>
                <a:spcPts val="0"/>
              </a:spcBef>
              <a:buSzTx/>
              <a:buNone/>
              <a:defRPr/>
            </a:pPr>
            <a:r>
              <a:rPr lang="en-US" sz="2800" dirty="0" smtClean="0"/>
              <a:t>{we don’t cover the code part in this presentation}</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9600" dirty="0" smtClean="0"/>
          </a:p>
        </p:txBody>
      </p:sp>
      <p:pic>
        <p:nvPicPr>
          <p:cNvPr id="3" name="Picture 4" desc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454029">
            <a:off x="8026628" y="2040166"/>
            <a:ext cx="1472744" cy="1472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425228"/>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r>
              <a:rPr lang="en-US" dirty="0"/>
              <a:t>K</a:t>
            </a:r>
            <a:r>
              <a:rPr lang="en-US" dirty="0" smtClean="0"/>
              <a:t>ey </a:t>
            </a:r>
            <a:r>
              <a:rPr lang="en-US" dirty="0"/>
              <a:t>pairs </a:t>
            </a:r>
            <a:r>
              <a:rPr lang="en-US" dirty="0" smtClean="0"/>
              <a:t>system (</a:t>
            </a:r>
            <a:r>
              <a:rPr lang="en-US" dirty="0"/>
              <a:t>p</a:t>
            </a:r>
            <a:r>
              <a:rPr lang="en-US" dirty="0" smtClean="0"/>
              <a:t>ublic key and private key)</a:t>
            </a:r>
          </a:p>
          <a:p>
            <a:r>
              <a:rPr lang="en-US" dirty="0" err="1" smtClean="0"/>
              <a:t>Blockchain</a:t>
            </a:r>
            <a:r>
              <a:rPr lang="en-US" dirty="0" smtClean="0"/>
              <a:t> addresses are defined using public keys</a:t>
            </a:r>
          </a:p>
          <a:p>
            <a:r>
              <a:rPr lang="en-US" dirty="0" smtClean="0"/>
              <a:t>The messages encrypted with a public key can only be decoded using the private key</a:t>
            </a:r>
          </a:p>
          <a:p>
            <a:r>
              <a:rPr lang="en-US" dirty="0" smtClean="0"/>
              <a:t>Always keep the private key secret and feel free to distribute the public key</a:t>
            </a:r>
            <a:endParaRPr lang="en-US" dirty="0"/>
          </a:p>
        </p:txBody>
      </p:sp>
      <p:sp>
        <p:nvSpPr>
          <p:cNvPr id="3" name="Title 2"/>
          <p:cNvSpPr>
            <a:spLocks noGrp="1"/>
          </p:cNvSpPr>
          <p:nvPr>
            <p:ph type="title"/>
          </p:nvPr>
        </p:nvSpPr>
        <p:spPr/>
        <p:txBody>
          <a:bodyPr/>
          <a:lstStyle/>
          <a:p>
            <a:r>
              <a:rPr lang="en-US" dirty="0"/>
              <a:t>Cryptography</a:t>
            </a:r>
          </a:p>
        </p:txBody>
      </p:sp>
    </p:spTree>
    <p:extLst>
      <p:ext uri="{BB962C8B-B14F-4D97-AF65-F5344CB8AC3E}">
        <p14:creationId xmlns:p14="http://schemas.microsoft.com/office/powerpoint/2010/main" val="2124634391"/>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Asymmetric encryption</a:t>
            </a:r>
            <a:endParaRPr lang="en-US" dirty="0"/>
          </a:p>
        </p:txBody>
      </p:sp>
      <p:grpSp>
        <p:nvGrpSpPr>
          <p:cNvPr id="4" name="Group 3"/>
          <p:cNvGrpSpPr/>
          <p:nvPr/>
        </p:nvGrpSpPr>
        <p:grpSpPr>
          <a:xfrm>
            <a:off x="2415031" y="3422206"/>
            <a:ext cx="1828800" cy="2523999"/>
            <a:chOff x="1970690" y="1784096"/>
            <a:chExt cx="1828800" cy="2523999"/>
          </a:xfrm>
        </p:grpSpPr>
        <p:pic>
          <p:nvPicPr>
            <p:cNvPr id="5" name="Picture 4" descr="mage result for computer icon"/>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970690" y="1784096"/>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70690" y="3713060"/>
              <a:ext cx="1809299"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b="0" i="0" u="none" strike="noStrike" cap="none" spc="0" normalizeH="0" baseline="0" dirty="0" smtClean="0">
                  <a:ln>
                    <a:noFill/>
                  </a:ln>
                  <a:solidFill>
                    <a:srgbClr val="000000"/>
                  </a:solidFill>
                  <a:effectLst/>
                  <a:uFillTx/>
                  <a:sym typeface="Gill Sans"/>
                </a:rPr>
                <a:t>Mike</a:t>
              </a:r>
              <a:endParaRPr kumimoji="0" lang="en-US" b="0" i="0" u="none" strike="noStrike" cap="none" spc="0" normalizeH="0" baseline="0" dirty="0">
                <a:ln>
                  <a:noFill/>
                </a:ln>
                <a:solidFill>
                  <a:srgbClr val="000000"/>
                </a:solidFill>
                <a:effectLst/>
                <a:uFillTx/>
                <a:sym typeface="Gill Sans"/>
              </a:endParaRPr>
            </a:p>
          </p:txBody>
        </p:sp>
      </p:grpSp>
      <p:grpSp>
        <p:nvGrpSpPr>
          <p:cNvPr id="9" name="Group 8"/>
          <p:cNvGrpSpPr/>
          <p:nvPr/>
        </p:nvGrpSpPr>
        <p:grpSpPr>
          <a:xfrm>
            <a:off x="5567148" y="2176205"/>
            <a:ext cx="1203198" cy="1810351"/>
            <a:chOff x="2688336" y="5187950"/>
            <a:chExt cx="1591056" cy="2157984"/>
          </a:xfrm>
        </p:grpSpPr>
        <p:sp>
          <p:nvSpPr>
            <p:cNvPr id="10" name="Folded Corner 9"/>
            <p:cNvSpPr/>
            <p:nvPr/>
          </p:nvSpPr>
          <p:spPr>
            <a:xfrm rot="10800000" flipH="1">
              <a:off x="2688336" y="5187950"/>
              <a:ext cx="1591056" cy="2157984"/>
            </a:xfrm>
            <a:prstGeom prst="foldedCorner">
              <a:avLst/>
            </a:prstGeom>
            <a: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artisticCutout/>
                        </a14:imgEffect>
                        <a14:imgEffect>
                          <a14:colorTemperature colorTemp="4700"/>
                        </a14:imgEffect>
                        <a14:imgEffect>
                          <a14:saturation sat="0"/>
                        </a14:imgEffect>
                        <a14:imgEffect>
                          <a14:brightnessContrast bright="-34000" contrast="-55000"/>
                        </a14:imgEffect>
                      </a14:imgLayer>
                    </a14:imgProps>
                  </a:ext>
                </a:extLst>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1" name="TextBox 10"/>
            <p:cNvSpPr txBox="1"/>
            <p:nvPr/>
          </p:nvSpPr>
          <p:spPr>
            <a:xfrm>
              <a:off x="2688336" y="5367708"/>
              <a:ext cx="1591056" cy="18833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010101010101010</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grpSp>
      <p:pic>
        <p:nvPicPr>
          <p:cNvPr id="13" name="Picture 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454029">
            <a:off x="5592966" y="5157587"/>
            <a:ext cx="863705" cy="863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136400" y="5905507"/>
            <a:ext cx="1960246"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Alex</a:t>
            </a:r>
            <a:r>
              <a:rPr kumimoji="0" lang="en-US" sz="2400" b="0" i="0" u="none" strike="noStrike" cap="none" spc="0" normalizeH="0" dirty="0" smtClean="0">
                <a:ln>
                  <a:noFill/>
                </a:ln>
                <a:solidFill>
                  <a:srgbClr val="000000"/>
                </a:solidFill>
                <a:effectLst/>
                <a:uFillTx/>
                <a:sym typeface="Gill Sans"/>
              </a:rPr>
              <a:t> </a:t>
            </a:r>
          </a:p>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Public</a:t>
            </a:r>
          </a:p>
          <a:p>
            <a:pPr marL="0" marR="0" indent="0" algn="ctr" defTabSz="546100" rtl="0" fontAlgn="auto" latinLnBrk="1" hangingPunct="0">
              <a:lnSpc>
                <a:spcPct val="100000"/>
              </a:lnSpc>
              <a:spcBef>
                <a:spcPts val="0"/>
              </a:spcBef>
              <a:spcAft>
                <a:spcPts val="0"/>
              </a:spcAft>
              <a:buClrTx/>
              <a:buSzTx/>
              <a:buFontTx/>
              <a:buNone/>
              <a:tabLst/>
            </a:pPr>
            <a:r>
              <a:rPr lang="en-US" sz="2400" dirty="0" smtClean="0">
                <a:solidFill>
                  <a:srgbClr val="000000"/>
                </a:solidFill>
              </a:rPr>
              <a:t>key</a:t>
            </a:r>
            <a:endParaRPr kumimoji="0" lang="en-US" sz="2400" b="0" i="0" u="none" strike="noStrike" cap="none" spc="0" normalizeH="0" baseline="0" dirty="0">
              <a:ln>
                <a:noFill/>
              </a:ln>
              <a:solidFill>
                <a:srgbClr val="000000"/>
              </a:solidFill>
              <a:effectLst/>
              <a:uFillTx/>
              <a:sym typeface="Gill Sans"/>
            </a:endParaRPr>
          </a:p>
        </p:txBody>
      </p:sp>
      <p:grpSp>
        <p:nvGrpSpPr>
          <p:cNvPr id="18" name="Group 17"/>
          <p:cNvGrpSpPr/>
          <p:nvPr/>
        </p:nvGrpSpPr>
        <p:grpSpPr>
          <a:xfrm>
            <a:off x="8419609" y="3369055"/>
            <a:ext cx="1203198" cy="1810351"/>
            <a:chOff x="2688336" y="5187950"/>
            <a:chExt cx="1591056" cy="2157984"/>
          </a:xfrm>
        </p:grpSpPr>
        <p:sp>
          <p:nvSpPr>
            <p:cNvPr id="19" name="Folded Corner 18"/>
            <p:cNvSpPr/>
            <p:nvPr/>
          </p:nvSpPr>
          <p:spPr>
            <a:xfrm rot="10800000" flipH="1">
              <a:off x="2688336" y="5187950"/>
              <a:ext cx="1591056" cy="2157984"/>
            </a:xfrm>
            <a:prstGeom prst="foldedCorner">
              <a:avLst/>
            </a:prstGeom>
            <a: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artisticCutout/>
                        </a14:imgEffect>
                        <a14:imgEffect>
                          <a14:colorTemperature colorTemp="4700"/>
                        </a14:imgEffect>
                        <a14:imgEffect>
                          <a14:saturation sat="0"/>
                        </a14:imgEffect>
                        <a14:imgEffect>
                          <a14:brightnessContrast bright="-34000" contrast="-55000"/>
                        </a14:imgEffect>
                      </a14:imgLayer>
                    </a14:imgProps>
                  </a:ext>
                </a:extLst>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0" name="TextBox 19"/>
            <p:cNvSpPr txBox="1"/>
            <p:nvPr/>
          </p:nvSpPr>
          <p:spPr>
            <a:xfrm>
              <a:off x="2688336" y="5367708"/>
              <a:ext cx="1591056" cy="18833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010101010101010</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grpSp>
      <p:pic>
        <p:nvPicPr>
          <p:cNvPr id="21" name="Picture 2" descr="mage result for locker icon"/>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98410" y="4510447"/>
            <a:ext cx="758291" cy="1078992"/>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p:cNvGrpSpPr/>
          <p:nvPr/>
        </p:nvGrpSpPr>
        <p:grpSpPr>
          <a:xfrm>
            <a:off x="13626132" y="3422206"/>
            <a:ext cx="1828800" cy="2523999"/>
            <a:chOff x="1970690" y="1784096"/>
            <a:chExt cx="1828800" cy="2523999"/>
          </a:xfrm>
        </p:grpSpPr>
        <p:pic>
          <p:nvPicPr>
            <p:cNvPr id="26" name="Picture 25" descr="mage result for computer icon"/>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970690" y="1784096"/>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1970690" y="3713060"/>
              <a:ext cx="1809299"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b="0" i="0" u="none" strike="noStrike" cap="none" spc="0" normalizeH="0" baseline="0" dirty="0" smtClean="0">
                  <a:ln>
                    <a:noFill/>
                  </a:ln>
                  <a:solidFill>
                    <a:srgbClr val="000000"/>
                  </a:solidFill>
                  <a:effectLst/>
                  <a:uFillTx/>
                  <a:sym typeface="Gill Sans"/>
                </a:rPr>
                <a:t>Alex</a:t>
              </a:r>
              <a:endParaRPr kumimoji="0" lang="en-US" sz="2000" b="0" i="0" u="none" strike="noStrike" cap="none" spc="0" normalizeH="0" baseline="0" dirty="0">
                <a:ln>
                  <a:noFill/>
                </a:ln>
                <a:solidFill>
                  <a:srgbClr val="000000"/>
                </a:solidFill>
                <a:effectLst/>
                <a:uFillTx/>
                <a:sym typeface="Gill Sans"/>
              </a:endParaRPr>
            </a:p>
          </p:txBody>
        </p:sp>
      </p:grpSp>
      <p:pic>
        <p:nvPicPr>
          <p:cNvPr id="28" name="Picture 4" descr="elated image"/>
          <p:cNvPicPr>
            <a:picLocks noChangeAspect="1" noChangeArrowheads="1"/>
          </p:cNvPicPr>
          <p:nvPr/>
        </p:nvPicPr>
        <p:blipFill>
          <a:blip r:embed="rId7">
            <a:duotone>
              <a:schemeClr val="accent3">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rot="2454029">
            <a:off x="13535917" y="6024341"/>
            <a:ext cx="863705" cy="86370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454029">
            <a:off x="14831826" y="5929690"/>
            <a:ext cx="863705" cy="86370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13441604" y="6944854"/>
            <a:ext cx="1263302"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Alex </a:t>
            </a:r>
          </a:p>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Private</a:t>
            </a:r>
          </a:p>
          <a:p>
            <a:pPr marL="0" marR="0" indent="0" algn="ctr" defTabSz="546100" rtl="0" fontAlgn="auto" latinLnBrk="1" hangingPunct="0">
              <a:lnSpc>
                <a:spcPct val="100000"/>
              </a:lnSpc>
              <a:spcBef>
                <a:spcPts val="0"/>
              </a:spcBef>
              <a:spcAft>
                <a:spcPts val="0"/>
              </a:spcAft>
              <a:buClrTx/>
              <a:buSzTx/>
              <a:buFontTx/>
              <a:buNone/>
              <a:tabLst/>
            </a:pPr>
            <a:r>
              <a:rPr lang="en-US" sz="2400" dirty="0" smtClean="0">
                <a:solidFill>
                  <a:srgbClr val="000000"/>
                </a:solidFill>
              </a:rPr>
              <a:t>key</a:t>
            </a:r>
            <a:endParaRPr kumimoji="0" lang="en-US" sz="2400" b="0" i="0" u="none" strike="noStrike" cap="none" spc="0" normalizeH="0" baseline="0" dirty="0">
              <a:ln>
                <a:noFill/>
              </a:ln>
              <a:solidFill>
                <a:srgbClr val="000000"/>
              </a:solidFill>
              <a:effectLst/>
              <a:uFillTx/>
              <a:sym typeface="Gill Sans"/>
            </a:endParaRPr>
          </a:p>
        </p:txBody>
      </p:sp>
      <p:sp>
        <p:nvSpPr>
          <p:cNvPr id="31" name="TextBox 30"/>
          <p:cNvSpPr txBox="1"/>
          <p:nvPr/>
        </p:nvSpPr>
        <p:spPr>
          <a:xfrm>
            <a:off x="14782476" y="6896999"/>
            <a:ext cx="1263302"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400" smtClean="0">
                <a:solidFill>
                  <a:srgbClr val="000000"/>
                </a:solidFill>
              </a:rPr>
              <a:t>Alex</a:t>
            </a:r>
          </a:p>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Public</a:t>
            </a:r>
          </a:p>
          <a:p>
            <a:pPr marL="0" marR="0" indent="0" algn="ctr" defTabSz="546100" rtl="0" fontAlgn="auto" latinLnBrk="1" hangingPunct="0">
              <a:lnSpc>
                <a:spcPct val="100000"/>
              </a:lnSpc>
              <a:spcBef>
                <a:spcPts val="0"/>
              </a:spcBef>
              <a:spcAft>
                <a:spcPts val="0"/>
              </a:spcAft>
              <a:buClrTx/>
              <a:buSzTx/>
              <a:buFontTx/>
              <a:buNone/>
              <a:tabLst/>
            </a:pPr>
            <a:r>
              <a:rPr lang="en-US" sz="2400" dirty="0" smtClean="0">
                <a:solidFill>
                  <a:srgbClr val="000000"/>
                </a:solidFill>
              </a:rPr>
              <a:t>key</a:t>
            </a:r>
            <a:endParaRPr kumimoji="0" lang="en-US" sz="2400" b="0" i="0" u="none" strike="noStrike" cap="none" spc="0" normalizeH="0" baseline="0" dirty="0">
              <a:ln>
                <a:noFill/>
              </a:ln>
              <a:solidFill>
                <a:srgbClr val="000000"/>
              </a:solidFill>
              <a:effectLst/>
              <a:uFillTx/>
              <a:sym typeface="Gill Sans"/>
            </a:endParaRPr>
          </a:p>
        </p:txBody>
      </p:sp>
      <p:sp>
        <p:nvSpPr>
          <p:cNvPr id="17" name="TextBox 16"/>
          <p:cNvSpPr txBox="1"/>
          <p:nvPr/>
        </p:nvSpPr>
        <p:spPr>
          <a:xfrm>
            <a:off x="5756045" y="4137296"/>
            <a:ext cx="754410"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6000" b="1" i="0" u="none" strike="noStrike" cap="none" spc="0" normalizeH="0" baseline="0" dirty="0" smtClean="0">
                <a:ln>
                  <a:noFill/>
                </a:ln>
                <a:solidFill>
                  <a:schemeClr val="accent4">
                    <a:lumMod val="75000"/>
                  </a:schemeClr>
                </a:solidFill>
                <a:effectLst/>
                <a:uFillTx/>
                <a:latin typeface="Gill Sans"/>
                <a:ea typeface="Gill Sans"/>
                <a:cs typeface="Gill Sans"/>
                <a:sym typeface="Gill Sans"/>
              </a:rPr>
              <a:t>+</a:t>
            </a:r>
            <a:endParaRPr kumimoji="0" lang="en-US" sz="6000" b="1" i="0" u="none" strike="noStrike" cap="none" spc="0" normalizeH="0" baseline="0" dirty="0">
              <a:ln>
                <a:noFill/>
              </a:ln>
              <a:solidFill>
                <a:schemeClr val="accent4">
                  <a:lumMod val="75000"/>
                </a:schemeClr>
              </a:solidFill>
              <a:effectLst/>
              <a:uFillTx/>
              <a:latin typeface="Gill Sans"/>
              <a:ea typeface="Gill Sans"/>
              <a:cs typeface="Gill Sans"/>
              <a:sym typeface="Gill Sans"/>
            </a:endParaRPr>
          </a:p>
        </p:txBody>
      </p:sp>
      <p:grpSp>
        <p:nvGrpSpPr>
          <p:cNvPr id="38" name="Group 37"/>
          <p:cNvGrpSpPr/>
          <p:nvPr/>
        </p:nvGrpSpPr>
        <p:grpSpPr>
          <a:xfrm>
            <a:off x="10951872" y="2176204"/>
            <a:ext cx="1203198" cy="1810351"/>
            <a:chOff x="2688336" y="5187950"/>
            <a:chExt cx="1591056" cy="2157984"/>
          </a:xfrm>
        </p:grpSpPr>
        <p:sp>
          <p:nvSpPr>
            <p:cNvPr id="39" name="Folded Corner 38"/>
            <p:cNvSpPr/>
            <p:nvPr/>
          </p:nvSpPr>
          <p:spPr>
            <a:xfrm rot="10800000" flipH="1">
              <a:off x="2688336" y="5187950"/>
              <a:ext cx="1591056" cy="2157984"/>
            </a:xfrm>
            <a:prstGeom prst="foldedCorner">
              <a:avLst/>
            </a:prstGeom>
            <a: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artisticCutout/>
                        </a14:imgEffect>
                        <a14:imgEffect>
                          <a14:colorTemperature colorTemp="4700"/>
                        </a14:imgEffect>
                        <a14:imgEffect>
                          <a14:saturation sat="0"/>
                        </a14:imgEffect>
                        <a14:imgEffect>
                          <a14:brightnessContrast bright="-34000" contrast="-55000"/>
                        </a14:imgEffect>
                      </a14:imgLayer>
                    </a14:imgProps>
                  </a:ext>
                </a:extLst>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0" name="TextBox 39"/>
            <p:cNvSpPr txBox="1"/>
            <p:nvPr/>
          </p:nvSpPr>
          <p:spPr>
            <a:xfrm>
              <a:off x="2688336" y="5367708"/>
              <a:ext cx="1591056" cy="18833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010101010101010</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grpSp>
      <p:sp>
        <p:nvSpPr>
          <p:cNvPr id="42" name="TextBox 41"/>
          <p:cNvSpPr txBox="1"/>
          <p:nvPr/>
        </p:nvSpPr>
        <p:spPr>
          <a:xfrm>
            <a:off x="10521124" y="5905506"/>
            <a:ext cx="1960246"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Alex</a:t>
            </a:r>
            <a:r>
              <a:rPr kumimoji="0" lang="en-US" sz="2400" b="0" i="0" u="none" strike="noStrike" cap="none" spc="0" normalizeH="0" dirty="0" smtClean="0">
                <a:ln>
                  <a:noFill/>
                </a:ln>
                <a:solidFill>
                  <a:srgbClr val="000000"/>
                </a:solidFill>
                <a:effectLst/>
                <a:uFillTx/>
                <a:sym typeface="Gill Sans"/>
              </a:rPr>
              <a:t> </a:t>
            </a:r>
          </a:p>
          <a:p>
            <a:pPr rtl="0" latinLnBrk="1" hangingPunct="0"/>
            <a:r>
              <a:rPr lang="en-US" sz="2400" dirty="0">
                <a:solidFill>
                  <a:srgbClr val="000000"/>
                </a:solidFill>
              </a:rPr>
              <a:t>Private</a:t>
            </a:r>
            <a:endParaRPr kumimoji="0" lang="en-US" sz="2400" b="0" i="0" u="none" strike="noStrike" cap="none" spc="0" normalizeH="0" baseline="0" dirty="0" smtClean="0">
              <a:ln>
                <a:noFill/>
              </a:ln>
              <a:solidFill>
                <a:srgbClr val="000000"/>
              </a:solidFill>
              <a:effectLst/>
              <a:uFillTx/>
              <a:sym typeface="Gill Sans"/>
            </a:endParaRPr>
          </a:p>
          <a:p>
            <a:pPr marL="0" marR="0" indent="0" algn="ctr" defTabSz="546100" rtl="0" fontAlgn="auto" latinLnBrk="1" hangingPunct="0">
              <a:lnSpc>
                <a:spcPct val="100000"/>
              </a:lnSpc>
              <a:spcBef>
                <a:spcPts val="0"/>
              </a:spcBef>
              <a:spcAft>
                <a:spcPts val="0"/>
              </a:spcAft>
              <a:buClrTx/>
              <a:buSzTx/>
              <a:buFontTx/>
              <a:buNone/>
              <a:tabLst/>
            </a:pPr>
            <a:r>
              <a:rPr lang="en-US" sz="2400" dirty="0" smtClean="0">
                <a:solidFill>
                  <a:srgbClr val="000000"/>
                </a:solidFill>
              </a:rPr>
              <a:t>key</a:t>
            </a:r>
            <a:endParaRPr kumimoji="0" lang="en-US" sz="2400" b="0" i="0" u="none" strike="noStrike" cap="none" spc="0" normalizeH="0" baseline="0" dirty="0">
              <a:ln>
                <a:noFill/>
              </a:ln>
              <a:solidFill>
                <a:srgbClr val="000000"/>
              </a:solidFill>
              <a:effectLst/>
              <a:uFillTx/>
              <a:sym typeface="Gill Sans"/>
            </a:endParaRPr>
          </a:p>
        </p:txBody>
      </p:sp>
      <p:sp>
        <p:nvSpPr>
          <p:cNvPr id="43" name="TextBox 42"/>
          <p:cNvSpPr txBox="1"/>
          <p:nvPr/>
        </p:nvSpPr>
        <p:spPr>
          <a:xfrm>
            <a:off x="11140769" y="4137295"/>
            <a:ext cx="754410"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6000" b="1" i="0" u="none" strike="noStrike" cap="none" spc="0" normalizeH="0" baseline="0" dirty="0" smtClean="0">
                <a:ln>
                  <a:noFill/>
                </a:ln>
                <a:solidFill>
                  <a:schemeClr val="accent4">
                    <a:lumMod val="75000"/>
                  </a:schemeClr>
                </a:solidFill>
                <a:effectLst/>
                <a:uFillTx/>
                <a:latin typeface="Gill Sans"/>
                <a:ea typeface="Gill Sans"/>
                <a:cs typeface="Gill Sans"/>
                <a:sym typeface="Gill Sans"/>
              </a:rPr>
              <a:t>+</a:t>
            </a:r>
            <a:endParaRPr kumimoji="0" lang="en-US" sz="6000" b="1" i="0" u="none" strike="noStrike" cap="none" spc="0" normalizeH="0" baseline="0" dirty="0">
              <a:ln>
                <a:noFill/>
              </a:ln>
              <a:solidFill>
                <a:schemeClr val="accent4">
                  <a:lumMod val="75000"/>
                </a:schemeClr>
              </a:solidFill>
              <a:effectLst/>
              <a:uFillTx/>
              <a:latin typeface="Gill Sans"/>
              <a:ea typeface="Gill Sans"/>
              <a:cs typeface="Gill Sans"/>
              <a:sym typeface="Gill Sans"/>
            </a:endParaRPr>
          </a:p>
        </p:txBody>
      </p:sp>
      <p:pic>
        <p:nvPicPr>
          <p:cNvPr id="45" name="Picture 4" descr="elated image"/>
          <p:cNvPicPr>
            <a:picLocks noChangeAspect="1" noChangeArrowheads="1"/>
          </p:cNvPicPr>
          <p:nvPr/>
        </p:nvPicPr>
        <p:blipFill>
          <a:blip r:embed="rId7">
            <a:duotone>
              <a:schemeClr val="accent3">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rot="2454029">
            <a:off x="11054614" y="5011650"/>
            <a:ext cx="863705" cy="863705"/>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p:cNvCxnSpPr>
            <a:stCxn id="5" idx="3"/>
          </p:cNvCxnSpPr>
          <p:nvPr/>
        </p:nvCxnSpPr>
        <p:spPr>
          <a:xfrm>
            <a:off x="4243831" y="4336606"/>
            <a:ext cx="1171818" cy="0"/>
          </a:xfrm>
          <a:prstGeom prst="straightConnector1">
            <a:avLst/>
          </a:prstGeom>
          <a:noFill/>
          <a:ln w="28575" cap="flat">
            <a:solidFill>
              <a:srgbClr val="595A5D"/>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8" name="Straight Arrow Connector 47"/>
          <p:cNvCxnSpPr/>
          <p:nvPr/>
        </p:nvCxnSpPr>
        <p:spPr>
          <a:xfrm>
            <a:off x="7096646" y="4336606"/>
            <a:ext cx="968325" cy="0"/>
          </a:xfrm>
          <a:prstGeom prst="straightConnector1">
            <a:avLst/>
          </a:prstGeom>
          <a:noFill/>
          <a:ln w="28575" cap="flat">
            <a:solidFill>
              <a:srgbClr val="595A5D"/>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1" name="Straight Arrow Connector 50"/>
          <p:cNvCxnSpPr/>
          <p:nvPr/>
        </p:nvCxnSpPr>
        <p:spPr>
          <a:xfrm>
            <a:off x="9772790" y="4308476"/>
            <a:ext cx="968325" cy="0"/>
          </a:xfrm>
          <a:prstGeom prst="straightConnector1">
            <a:avLst/>
          </a:prstGeom>
          <a:noFill/>
          <a:ln w="28575" cap="flat">
            <a:solidFill>
              <a:srgbClr val="595A5D"/>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2" name="Straight Arrow Connector 51"/>
          <p:cNvCxnSpPr/>
          <p:nvPr/>
        </p:nvCxnSpPr>
        <p:spPr>
          <a:xfrm>
            <a:off x="12390275" y="4308476"/>
            <a:ext cx="968325" cy="0"/>
          </a:xfrm>
          <a:prstGeom prst="straightConnector1">
            <a:avLst/>
          </a:prstGeom>
          <a:noFill/>
          <a:ln w="28575" cap="flat">
            <a:solidFill>
              <a:srgbClr val="595A5D"/>
            </a:solidFill>
            <a:prstDash val="solid"/>
            <a:miter lim="400000"/>
            <a:tailEnd type="triangle"/>
          </a:ln>
          <a:effectLst/>
        </p:spPr>
        <p:style>
          <a:lnRef idx="0">
            <a:scrgbClr r="0" g="0" b="0"/>
          </a:lnRef>
          <a:fillRef idx="0">
            <a:scrgbClr r="0" g="0" b="0"/>
          </a:fillRef>
          <a:effectRef idx="0">
            <a:scrgbClr r="0" g="0" b="0"/>
          </a:effectRef>
          <a:fontRef idx="none"/>
        </p:style>
      </p:cxnSp>
      <p:pic>
        <p:nvPicPr>
          <p:cNvPr id="53" name="Picture 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454029">
            <a:off x="2233732" y="5904731"/>
            <a:ext cx="863705" cy="863705"/>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1777166" y="6652651"/>
            <a:ext cx="1960246"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Alex</a:t>
            </a:r>
            <a:r>
              <a:rPr kumimoji="0" lang="en-US" sz="2400" b="0" i="0" u="none" strike="noStrike" cap="none" spc="0" normalizeH="0" dirty="0" smtClean="0">
                <a:ln>
                  <a:noFill/>
                </a:ln>
                <a:solidFill>
                  <a:srgbClr val="000000"/>
                </a:solidFill>
                <a:effectLst/>
                <a:uFillTx/>
                <a:sym typeface="Gill Sans"/>
              </a:rPr>
              <a:t> </a:t>
            </a:r>
          </a:p>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Public</a:t>
            </a:r>
          </a:p>
          <a:p>
            <a:pPr marL="0" marR="0" indent="0" algn="ctr" defTabSz="546100" rtl="0" fontAlgn="auto" latinLnBrk="1" hangingPunct="0">
              <a:lnSpc>
                <a:spcPct val="100000"/>
              </a:lnSpc>
              <a:spcBef>
                <a:spcPts val="0"/>
              </a:spcBef>
              <a:spcAft>
                <a:spcPts val="0"/>
              </a:spcAft>
              <a:buClrTx/>
              <a:buSzTx/>
              <a:buFontTx/>
              <a:buNone/>
              <a:tabLst/>
            </a:pPr>
            <a:r>
              <a:rPr lang="en-US" sz="2400" dirty="0" smtClean="0">
                <a:solidFill>
                  <a:srgbClr val="000000"/>
                </a:solidFill>
              </a:rPr>
              <a:t>key</a:t>
            </a:r>
            <a:endParaRPr kumimoji="0" lang="en-US" sz="2400" b="0" i="0" u="none" strike="noStrike" cap="none" spc="0" normalizeH="0" baseline="0" dirty="0">
              <a:ln>
                <a:noFill/>
              </a:ln>
              <a:solidFill>
                <a:srgbClr val="000000"/>
              </a:solidFill>
              <a:effectLst/>
              <a:uFillTx/>
              <a:sym typeface="Gill Sans"/>
            </a:endParaRPr>
          </a:p>
        </p:txBody>
      </p:sp>
    </p:spTree>
    <p:extLst>
      <p:ext uri="{BB962C8B-B14F-4D97-AF65-F5344CB8AC3E}">
        <p14:creationId xmlns:p14="http://schemas.microsoft.com/office/powerpoint/2010/main" val="483002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par>
                                <p:cTn id="42" presetID="10" presetClass="entr" presetSubtype="0"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par>
                                <p:cTn id="59" presetID="10"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500"/>
                                        <p:tgtEl>
                                          <p:spTgt spid="51"/>
                                        </p:tgtEl>
                                      </p:cBhvr>
                                    </p:animEffect>
                                  </p:childTnLst>
                                </p:cTn>
                              </p:par>
                              <p:par>
                                <p:cTn id="70" presetID="10" presetClass="entr" presetSubtype="0" fill="hold"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par>
                                <p:cTn id="73" presetID="10" presetClass="entr" presetSubtype="0" fill="hold" nodeType="with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fade">
                                      <p:cBhvr>
                                        <p:cTn id="75" dur="500"/>
                                        <p:tgtEl>
                                          <p:spTgt spid="4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500"/>
                                        <p:tgtEl>
                                          <p:spTgt spid="4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500"/>
                                        <p:tgtEl>
                                          <p:spTgt spid="4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fade">
                                      <p:cBhvr>
                                        <p:cTn id="8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0" grpId="0"/>
      <p:bldP spid="31" grpId="0"/>
      <p:bldP spid="17" grpId="0"/>
      <p:bldP spid="42" grpId="0"/>
      <p:bldP spid="43" grpId="0"/>
      <p:bldP spid="5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Sign </a:t>
            </a:r>
            <a:r>
              <a:rPr lang="en-US" dirty="0" smtClean="0"/>
              <a:t>Transaction</a:t>
            </a:r>
            <a:endParaRPr lang="en-US" dirty="0"/>
          </a:p>
        </p:txBody>
      </p:sp>
      <p:grpSp>
        <p:nvGrpSpPr>
          <p:cNvPr id="4" name="Group 3"/>
          <p:cNvGrpSpPr/>
          <p:nvPr/>
        </p:nvGrpSpPr>
        <p:grpSpPr>
          <a:xfrm>
            <a:off x="2415031" y="3422206"/>
            <a:ext cx="1828800" cy="2523999"/>
            <a:chOff x="1970690" y="1784096"/>
            <a:chExt cx="1828800" cy="2523999"/>
          </a:xfrm>
        </p:grpSpPr>
        <p:pic>
          <p:nvPicPr>
            <p:cNvPr id="5" name="Picture 4" descr="mage result for computer icon"/>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970690" y="1784096"/>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70690" y="3713060"/>
              <a:ext cx="1809299"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b="0" i="0" u="none" strike="noStrike" cap="none" spc="0" normalizeH="0" baseline="0" dirty="0" smtClean="0">
                  <a:ln>
                    <a:noFill/>
                  </a:ln>
                  <a:solidFill>
                    <a:srgbClr val="000000"/>
                  </a:solidFill>
                  <a:effectLst/>
                  <a:uFillTx/>
                  <a:sym typeface="Gill Sans"/>
                </a:rPr>
                <a:t>Alex</a:t>
              </a:r>
              <a:endParaRPr kumimoji="0" lang="en-US" b="0" i="0" u="none" strike="noStrike" cap="none" spc="0" normalizeH="0" baseline="0" dirty="0">
                <a:ln>
                  <a:noFill/>
                </a:ln>
                <a:solidFill>
                  <a:srgbClr val="000000"/>
                </a:solidFill>
                <a:effectLst/>
                <a:uFillTx/>
                <a:sym typeface="Gill Sans"/>
              </a:endParaRPr>
            </a:p>
          </p:txBody>
        </p:sp>
      </p:grpSp>
      <p:pic>
        <p:nvPicPr>
          <p:cNvPr id="13" name="Picture 4" descr="elated image"/>
          <p:cNvPicPr>
            <a:picLocks noChangeAspect="1" noChangeArrowheads="1"/>
          </p:cNvPicPr>
          <p:nvPr/>
        </p:nvPicPr>
        <p:blipFill>
          <a:blip r:embed="rId3">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454029">
            <a:off x="5592966" y="5157587"/>
            <a:ext cx="863705" cy="863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136400" y="5905507"/>
            <a:ext cx="1960246"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Alex</a:t>
            </a:r>
            <a:r>
              <a:rPr kumimoji="0" lang="en-US" sz="2400" b="0" i="0" u="none" strike="noStrike" cap="none" spc="0" normalizeH="0" dirty="0" smtClean="0">
                <a:ln>
                  <a:noFill/>
                </a:ln>
                <a:solidFill>
                  <a:srgbClr val="000000"/>
                </a:solidFill>
                <a:effectLst/>
                <a:uFillTx/>
                <a:sym typeface="Gill Sans"/>
              </a:rPr>
              <a:t> </a:t>
            </a:r>
          </a:p>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Private</a:t>
            </a:r>
          </a:p>
          <a:p>
            <a:pPr marL="0" marR="0" indent="0" algn="ctr" defTabSz="546100" rtl="0" fontAlgn="auto" latinLnBrk="1" hangingPunct="0">
              <a:lnSpc>
                <a:spcPct val="100000"/>
              </a:lnSpc>
              <a:spcBef>
                <a:spcPts val="0"/>
              </a:spcBef>
              <a:spcAft>
                <a:spcPts val="0"/>
              </a:spcAft>
              <a:buClrTx/>
              <a:buSzTx/>
              <a:buFontTx/>
              <a:buNone/>
              <a:tabLst/>
            </a:pPr>
            <a:r>
              <a:rPr lang="en-US" sz="2400" dirty="0" smtClean="0">
                <a:solidFill>
                  <a:srgbClr val="000000"/>
                </a:solidFill>
              </a:rPr>
              <a:t>key</a:t>
            </a:r>
            <a:endParaRPr kumimoji="0" lang="en-US" sz="2400" b="0" i="0" u="none" strike="noStrike" cap="none" spc="0" normalizeH="0" baseline="0" dirty="0">
              <a:ln>
                <a:noFill/>
              </a:ln>
              <a:solidFill>
                <a:srgbClr val="000000"/>
              </a:solidFill>
              <a:effectLst/>
              <a:uFillTx/>
              <a:sym typeface="Gill Sans"/>
            </a:endParaRPr>
          </a:p>
        </p:txBody>
      </p:sp>
      <p:sp>
        <p:nvSpPr>
          <p:cNvPr id="20" name="TextBox 19"/>
          <p:cNvSpPr txBox="1"/>
          <p:nvPr/>
        </p:nvSpPr>
        <p:spPr>
          <a:xfrm>
            <a:off x="8419609" y="3519854"/>
            <a:ext cx="1203198" cy="15799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01010100101010</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sp>
        <p:nvSpPr>
          <p:cNvPr id="17" name="TextBox 16"/>
          <p:cNvSpPr txBox="1"/>
          <p:nvPr/>
        </p:nvSpPr>
        <p:spPr>
          <a:xfrm>
            <a:off x="5756045" y="4137296"/>
            <a:ext cx="754410"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6000" b="1" i="0" u="none" strike="noStrike" cap="none" spc="0" normalizeH="0" baseline="0" dirty="0" smtClean="0">
                <a:ln>
                  <a:noFill/>
                </a:ln>
                <a:solidFill>
                  <a:schemeClr val="accent4">
                    <a:lumMod val="75000"/>
                  </a:schemeClr>
                </a:solidFill>
                <a:effectLst/>
                <a:uFillTx/>
                <a:latin typeface="Gill Sans"/>
                <a:ea typeface="Gill Sans"/>
                <a:cs typeface="Gill Sans"/>
                <a:sym typeface="Gill Sans"/>
              </a:rPr>
              <a:t>+</a:t>
            </a:r>
            <a:endParaRPr kumimoji="0" lang="en-US" sz="6000" b="1" i="0" u="none" strike="noStrike" cap="none" spc="0" normalizeH="0" baseline="0" dirty="0">
              <a:ln>
                <a:noFill/>
              </a:ln>
              <a:solidFill>
                <a:schemeClr val="accent4">
                  <a:lumMod val="75000"/>
                </a:schemeClr>
              </a:solidFill>
              <a:effectLst/>
              <a:uFillTx/>
              <a:latin typeface="Gill Sans"/>
              <a:ea typeface="Gill Sans"/>
              <a:cs typeface="Gill Sans"/>
              <a:sym typeface="Gill Sans"/>
            </a:endParaRPr>
          </a:p>
        </p:txBody>
      </p:sp>
      <p:sp>
        <p:nvSpPr>
          <p:cNvPr id="40" name="TextBox 39"/>
          <p:cNvSpPr txBox="1"/>
          <p:nvPr/>
        </p:nvSpPr>
        <p:spPr>
          <a:xfrm>
            <a:off x="10951872" y="2327003"/>
            <a:ext cx="1203198" cy="15799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010101010101010</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cxnSp>
        <p:nvCxnSpPr>
          <p:cNvPr id="46" name="Straight Arrow Connector 45"/>
          <p:cNvCxnSpPr>
            <a:stCxn id="5" idx="3"/>
          </p:cNvCxnSpPr>
          <p:nvPr/>
        </p:nvCxnSpPr>
        <p:spPr>
          <a:xfrm>
            <a:off x="4243831" y="4336606"/>
            <a:ext cx="1171818" cy="0"/>
          </a:xfrm>
          <a:prstGeom prst="straightConnector1">
            <a:avLst/>
          </a:prstGeom>
          <a:noFill/>
          <a:ln w="28575" cap="flat">
            <a:solidFill>
              <a:srgbClr val="595A5D"/>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8" name="Straight Arrow Connector 47"/>
          <p:cNvCxnSpPr/>
          <p:nvPr/>
        </p:nvCxnSpPr>
        <p:spPr>
          <a:xfrm>
            <a:off x="6633988" y="4336606"/>
            <a:ext cx="968325" cy="0"/>
          </a:xfrm>
          <a:prstGeom prst="straightConnector1">
            <a:avLst/>
          </a:prstGeom>
          <a:noFill/>
          <a:ln w="28575" cap="flat">
            <a:solidFill>
              <a:srgbClr val="595A5D"/>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1" name="Straight Arrow Connector 50"/>
          <p:cNvCxnSpPr/>
          <p:nvPr/>
        </p:nvCxnSpPr>
        <p:spPr>
          <a:xfrm>
            <a:off x="11313351" y="4260809"/>
            <a:ext cx="968325" cy="0"/>
          </a:xfrm>
          <a:prstGeom prst="straightConnector1">
            <a:avLst/>
          </a:prstGeom>
          <a:noFill/>
          <a:ln w="28575" cap="flat">
            <a:solidFill>
              <a:srgbClr val="595A5D"/>
            </a:solidFill>
            <a:prstDash val="solid"/>
            <a:miter lim="400000"/>
            <a:tailEnd type="triangle"/>
          </a:ln>
          <a:effectLst/>
        </p:spPr>
        <p:style>
          <a:lnRef idx="0">
            <a:scrgbClr r="0" g="0" b="0"/>
          </a:lnRef>
          <a:fillRef idx="0">
            <a:scrgbClr r="0" g="0" b="0"/>
          </a:fillRef>
          <a:effectRef idx="0">
            <a:scrgbClr r="0" g="0" b="0"/>
          </a:effectRef>
          <a:fontRef idx="none"/>
        </p:style>
      </p:cxnSp>
      <p:pic>
        <p:nvPicPr>
          <p:cNvPr id="64" name="Picture 4" descr="elated image"/>
          <p:cNvPicPr>
            <a:picLocks noChangeAspect="1" noChangeArrowheads="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rot="2454029">
            <a:off x="2369161" y="5996836"/>
            <a:ext cx="863705" cy="86370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454029">
            <a:off x="3665070" y="5902185"/>
            <a:ext cx="863705" cy="863705"/>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p:cNvSpPr txBox="1"/>
          <p:nvPr/>
        </p:nvSpPr>
        <p:spPr>
          <a:xfrm>
            <a:off x="2274848" y="6917349"/>
            <a:ext cx="1263302"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Alex </a:t>
            </a:r>
          </a:p>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Private</a:t>
            </a:r>
          </a:p>
          <a:p>
            <a:pPr marL="0" marR="0" indent="0" algn="ctr" defTabSz="546100" rtl="0" fontAlgn="auto" latinLnBrk="1" hangingPunct="0">
              <a:lnSpc>
                <a:spcPct val="100000"/>
              </a:lnSpc>
              <a:spcBef>
                <a:spcPts val="0"/>
              </a:spcBef>
              <a:spcAft>
                <a:spcPts val="0"/>
              </a:spcAft>
              <a:buClrTx/>
              <a:buSzTx/>
              <a:buFontTx/>
              <a:buNone/>
              <a:tabLst/>
            </a:pPr>
            <a:r>
              <a:rPr lang="en-US" sz="2400" dirty="0" smtClean="0">
                <a:solidFill>
                  <a:srgbClr val="000000"/>
                </a:solidFill>
              </a:rPr>
              <a:t>key</a:t>
            </a:r>
            <a:endParaRPr kumimoji="0" lang="en-US" sz="2400" b="0" i="0" u="none" strike="noStrike" cap="none" spc="0" normalizeH="0" baseline="0" dirty="0">
              <a:ln>
                <a:noFill/>
              </a:ln>
              <a:solidFill>
                <a:srgbClr val="000000"/>
              </a:solidFill>
              <a:effectLst/>
              <a:uFillTx/>
              <a:sym typeface="Gill Sans"/>
            </a:endParaRPr>
          </a:p>
        </p:txBody>
      </p:sp>
      <p:sp>
        <p:nvSpPr>
          <p:cNvPr id="67" name="TextBox 66"/>
          <p:cNvSpPr txBox="1"/>
          <p:nvPr/>
        </p:nvSpPr>
        <p:spPr>
          <a:xfrm>
            <a:off x="3615720" y="6869494"/>
            <a:ext cx="1263302"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400" smtClean="0">
                <a:solidFill>
                  <a:srgbClr val="000000"/>
                </a:solidFill>
              </a:rPr>
              <a:t>Alex</a:t>
            </a:r>
          </a:p>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Public</a:t>
            </a:r>
          </a:p>
          <a:p>
            <a:pPr marL="0" marR="0" indent="0" algn="ctr" defTabSz="546100" rtl="0" fontAlgn="auto" latinLnBrk="1" hangingPunct="0">
              <a:lnSpc>
                <a:spcPct val="100000"/>
              </a:lnSpc>
              <a:spcBef>
                <a:spcPts val="0"/>
              </a:spcBef>
              <a:spcAft>
                <a:spcPts val="0"/>
              </a:spcAft>
              <a:buClrTx/>
              <a:buSzTx/>
              <a:buFontTx/>
              <a:buNone/>
              <a:tabLst/>
            </a:pPr>
            <a:r>
              <a:rPr lang="en-US" sz="2400" dirty="0" smtClean="0">
                <a:solidFill>
                  <a:srgbClr val="000000"/>
                </a:solidFill>
              </a:rPr>
              <a:t>key</a:t>
            </a:r>
            <a:endParaRPr kumimoji="0" lang="en-US" sz="2400" b="0" i="0" u="none" strike="noStrike" cap="none" spc="0" normalizeH="0" baseline="0" dirty="0">
              <a:ln>
                <a:noFill/>
              </a:ln>
              <a:solidFill>
                <a:srgbClr val="000000"/>
              </a:solidFill>
              <a:effectLst/>
              <a:uFillTx/>
              <a:sym typeface="Gill Sans"/>
            </a:endParaRPr>
          </a:p>
        </p:txBody>
      </p:sp>
      <p:sp>
        <p:nvSpPr>
          <p:cNvPr id="74" name="Vertical Scroll 73"/>
          <p:cNvSpPr/>
          <p:nvPr/>
        </p:nvSpPr>
        <p:spPr>
          <a:xfrm>
            <a:off x="8105923" y="3113922"/>
            <a:ext cx="2955928" cy="3372644"/>
          </a:xfrm>
          <a:prstGeom prst="verticalScroll">
            <a:avLst>
              <a:gd name="adj" fmla="val 10391"/>
            </a:avLst>
          </a:prstGeom>
          <a:solidFill>
            <a:srgbClr val="F5AF33"/>
          </a:solidFill>
          <a:ln w="12700" cap="flat">
            <a:solidFill>
              <a:srgbClr val="595A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a:p>
            <a:pPr marL="0" marR="0" indent="0" algn="ctr" defTabSz="584200" rtl="0" fontAlgn="auto" latinLnBrk="1" hangingPunct="0">
              <a:lnSpc>
                <a:spcPct val="100000"/>
              </a:lnSpc>
              <a:spcBef>
                <a:spcPts val="0"/>
              </a:spcBef>
              <a:spcAft>
                <a:spcPts val="0"/>
              </a:spcAft>
              <a:buClrTx/>
              <a:buSzTx/>
              <a:buFontTx/>
              <a:buNone/>
              <a:tabLst/>
            </a:pPr>
            <a:endParaRPr lang="en-US" sz="36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a:p>
            <a:pPr marL="0" marR="0" indent="0" algn="ctr" defTabSz="584200" rtl="0" fontAlgn="auto" latinLnBrk="1" hangingPunct="0">
              <a:lnSpc>
                <a:spcPct val="100000"/>
              </a:lnSpc>
              <a:spcBef>
                <a:spcPts val="0"/>
              </a:spcBef>
              <a:spcAft>
                <a:spcPts val="0"/>
              </a:spcAft>
              <a:buClrTx/>
              <a:buSzTx/>
              <a:buFontTx/>
              <a:buNone/>
              <a:tabLst/>
            </a:pPr>
            <a:endParaRPr lang="en-US" sz="36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7" name="Rectangle 76"/>
          <p:cNvSpPr/>
          <p:nvPr/>
        </p:nvSpPr>
        <p:spPr>
          <a:xfrm>
            <a:off x="8477412" y="3932514"/>
            <a:ext cx="2197334" cy="656590"/>
          </a:xfrm>
          <a:prstGeom prst="rect">
            <a:avLst/>
          </a:prstGeom>
          <a:blipFill rotWithShape="1">
            <a:blip r:embed="rId6">
              <a:extLst>
                <a:ext uri="{BEBA8EAE-BF5A-486C-A8C5-ECC9F3942E4B}">
                  <a14:imgProps xmlns:a14="http://schemas.microsoft.com/office/drawing/2010/main">
                    <a14:imgLayer r:embed="rId7">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rtl="0" latinLnBrk="1" hangingPunct="0"/>
            <a:r>
              <a:rPr lang="en-US" sz="3600" dirty="0">
                <a:solidFill>
                  <a:srgbClr val="FFFFFF"/>
                </a:solidFill>
                <a:effectLst>
                  <a:outerShdw blurRad="38100" dist="12700" dir="5400000" rotWithShape="0">
                    <a:srgbClr val="000000">
                      <a:alpha val="50000"/>
                    </a:srgbClr>
                  </a:outerShdw>
                </a:effectLst>
              </a:rPr>
              <a:t>{</a:t>
            </a:r>
            <a:r>
              <a:rPr lang="en-US" sz="3600" dirty="0" smtClean="0">
                <a:solidFill>
                  <a:srgbClr val="FFFFFF"/>
                </a:solidFill>
                <a:effectLst>
                  <a:outerShdw blurRad="38100" dist="12700" dir="5400000" rotWithShape="0">
                    <a:srgbClr val="000000">
                      <a:alpha val="50000"/>
                    </a:srgbClr>
                  </a:outerShdw>
                </a:effectLst>
              </a:rPr>
              <a:t> …. }</a:t>
            </a:r>
            <a:endParaRPr lang="en-US" sz="3600" dirty="0">
              <a:solidFill>
                <a:srgbClr val="FFFFFF"/>
              </a:solidFill>
              <a:effectLst>
                <a:outerShdw blurRad="38100" dist="12700" dir="5400000" rotWithShape="0">
                  <a:srgbClr val="000000">
                    <a:alpha val="50000"/>
                  </a:srgbClr>
                </a:outerShdw>
              </a:effectLst>
            </a:endParaRPr>
          </a:p>
        </p:txBody>
      </p:sp>
      <p:pic>
        <p:nvPicPr>
          <p:cNvPr id="79" name="Picture 4" descr="mage result for pen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15391" y="4864853"/>
            <a:ext cx="1496689" cy="1496689"/>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urved Connector 79"/>
          <p:cNvCxnSpPr/>
          <p:nvPr/>
        </p:nvCxnSpPr>
        <p:spPr>
          <a:xfrm>
            <a:off x="8555196" y="5946205"/>
            <a:ext cx="1394942" cy="144756"/>
          </a:xfrm>
          <a:prstGeom prst="curvedConnector3">
            <a:avLst/>
          </a:prstGeom>
          <a:noFill/>
          <a:ln w="28575" cap="flat">
            <a:solidFill>
              <a:srgbClr val="595A5D"/>
            </a:solidFill>
            <a:prstDash val="solid"/>
            <a:miter lim="400000"/>
          </a:ln>
          <a:effectLst/>
        </p:spPr>
        <p:style>
          <a:lnRef idx="0">
            <a:scrgbClr r="0" g="0" b="0"/>
          </a:lnRef>
          <a:fillRef idx="0">
            <a:scrgbClr r="0" g="0" b="0"/>
          </a:fillRef>
          <a:effectRef idx="0">
            <a:scrgbClr r="0" g="0" b="0"/>
          </a:effectRef>
          <a:fontRef idx="none"/>
        </p:style>
      </p:cxnSp>
      <p:sp>
        <p:nvSpPr>
          <p:cNvPr id="90" name="Rectangle 89"/>
          <p:cNvSpPr/>
          <p:nvPr/>
        </p:nvSpPr>
        <p:spPr>
          <a:xfrm>
            <a:off x="5136400" y="3024088"/>
            <a:ext cx="2197334" cy="656590"/>
          </a:xfrm>
          <a:prstGeom prst="rect">
            <a:avLst/>
          </a:prstGeom>
          <a:blipFill rotWithShape="1">
            <a:blip r:embed="rId6">
              <a:extLst>
                <a:ext uri="{BEBA8EAE-BF5A-486C-A8C5-ECC9F3942E4B}">
                  <a14:imgProps xmlns:a14="http://schemas.microsoft.com/office/drawing/2010/main">
                    <a14:imgLayer r:embed="rId7">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rtl="0" latinLnBrk="1" hangingPunct="0"/>
            <a:r>
              <a:rPr lang="en-US" sz="3600" dirty="0">
                <a:solidFill>
                  <a:srgbClr val="FFFFFF"/>
                </a:solidFill>
                <a:effectLst>
                  <a:outerShdw blurRad="38100" dist="12700" dir="5400000" rotWithShape="0">
                    <a:srgbClr val="000000">
                      <a:alpha val="50000"/>
                    </a:srgbClr>
                  </a:outerShdw>
                </a:effectLst>
              </a:rPr>
              <a:t>{</a:t>
            </a:r>
            <a:r>
              <a:rPr lang="en-US" sz="3600" dirty="0" smtClean="0">
                <a:solidFill>
                  <a:srgbClr val="FFFFFF"/>
                </a:solidFill>
                <a:effectLst>
                  <a:outerShdw blurRad="38100" dist="12700" dir="5400000" rotWithShape="0">
                    <a:srgbClr val="000000">
                      <a:alpha val="50000"/>
                    </a:srgbClr>
                  </a:outerShdw>
                </a:effectLst>
              </a:rPr>
              <a:t> …. }</a:t>
            </a:r>
            <a:endParaRPr lang="en-US" sz="3600" dirty="0">
              <a:solidFill>
                <a:srgbClr val="FFFFFF"/>
              </a:solidFill>
              <a:effectLst>
                <a:outerShdw blurRad="38100" dist="12700" dir="5400000" rotWithShape="0">
                  <a:srgbClr val="000000">
                    <a:alpha val="50000"/>
                  </a:srgbClr>
                </a:outerShdw>
              </a:effectLst>
            </a:endParaRPr>
          </a:p>
        </p:txBody>
      </p:sp>
      <p:grpSp>
        <p:nvGrpSpPr>
          <p:cNvPr id="93" name="Group 92"/>
          <p:cNvGrpSpPr/>
          <p:nvPr/>
        </p:nvGrpSpPr>
        <p:grpSpPr>
          <a:xfrm>
            <a:off x="12793675" y="3893002"/>
            <a:ext cx="2197334" cy="696102"/>
            <a:chOff x="8811300" y="2361859"/>
            <a:chExt cx="2197334" cy="696102"/>
          </a:xfrm>
        </p:grpSpPr>
        <p:pic>
          <p:nvPicPr>
            <p:cNvPr id="94" name="Picture 4" descr="elated image"/>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092202" y="2393029"/>
              <a:ext cx="664932" cy="664932"/>
            </a:xfrm>
            <a:prstGeom prst="rect">
              <a:avLst/>
            </a:prstGeom>
            <a:noFill/>
            <a:extLst>
              <a:ext uri="{909E8E84-426E-40DD-AFC4-6F175D3DCCD1}">
                <a14:hiddenFill xmlns:a14="http://schemas.microsoft.com/office/drawing/2010/main">
                  <a:solidFill>
                    <a:srgbClr val="FFFFFF"/>
                  </a:solidFill>
                </a14:hiddenFill>
              </a:ext>
            </a:extLst>
          </p:spPr>
        </p:pic>
        <p:sp>
          <p:nvSpPr>
            <p:cNvPr id="95" name="Rectangle 94"/>
            <p:cNvSpPr/>
            <p:nvPr/>
          </p:nvSpPr>
          <p:spPr>
            <a:xfrm>
              <a:off x="8811300" y="2388489"/>
              <a:ext cx="2197334" cy="656590"/>
            </a:xfrm>
            <a:prstGeom prst="rect">
              <a:avLst/>
            </a:prstGeom>
            <a:blipFill rotWithShape="1">
              <a:blip r:embed="rId6">
                <a:extLst>
                  <a:ext uri="{BEBA8EAE-BF5A-486C-A8C5-ECC9F3942E4B}">
                    <a14:imgProps xmlns:a14="http://schemas.microsoft.com/office/drawing/2010/main">
                      <a14:imgLayer r:embed="rId7">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rtl="0" latinLnBrk="1" hangingPunct="0"/>
              <a:r>
                <a:rPr lang="en-US" sz="3600" dirty="0">
                  <a:solidFill>
                    <a:srgbClr val="FFFFFF"/>
                  </a:solidFill>
                  <a:effectLst>
                    <a:outerShdw blurRad="38100" dist="12700" dir="5400000" rotWithShape="0">
                      <a:srgbClr val="000000">
                        <a:alpha val="50000"/>
                      </a:srgbClr>
                    </a:outerShdw>
                  </a:effectLst>
                </a:rPr>
                <a:t>{</a:t>
              </a:r>
              <a:r>
                <a:rPr lang="en-US" sz="3600" dirty="0" smtClean="0">
                  <a:solidFill>
                    <a:srgbClr val="FFFFFF"/>
                  </a:solidFill>
                  <a:effectLst>
                    <a:outerShdw blurRad="38100" dist="12700" dir="5400000" rotWithShape="0">
                      <a:srgbClr val="000000">
                        <a:alpha val="50000"/>
                      </a:srgbClr>
                    </a:outerShdw>
                  </a:effectLst>
                </a:rPr>
                <a:t> …. }</a:t>
              </a:r>
              <a:endParaRPr lang="en-US" sz="3600" dirty="0">
                <a:solidFill>
                  <a:srgbClr val="FFFFFF"/>
                </a:solidFill>
                <a:effectLst>
                  <a:outerShdw blurRad="38100" dist="12700" dir="5400000" rotWithShape="0">
                    <a:srgbClr val="000000">
                      <a:alpha val="50000"/>
                    </a:srgbClr>
                  </a:outerShdw>
                </a:effectLst>
              </a:endParaRPr>
            </a:p>
          </p:txBody>
        </p:sp>
        <p:pic>
          <p:nvPicPr>
            <p:cNvPr id="96" name="Picture 95" desc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21782" y="2361859"/>
              <a:ext cx="664932" cy="664932"/>
            </a:xfrm>
            <a:prstGeom prst="rect">
              <a:avLst/>
            </a:prstGeom>
            <a:noFill/>
            <a:extLst>
              <a:ext uri="{909E8E84-426E-40DD-AFC4-6F175D3DCCD1}">
                <a14:hiddenFill xmlns:a14="http://schemas.microsoft.com/office/drawing/2010/main">
                  <a:solidFill>
                    <a:srgbClr val="FFFFFF"/>
                  </a:solidFill>
                </a14:hiddenFill>
              </a:ext>
            </a:extLst>
          </p:spPr>
        </p:pic>
      </p:grpSp>
      <p:pic>
        <p:nvPicPr>
          <p:cNvPr id="97" name="Picture 4" desc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454029">
            <a:off x="13642724" y="4977561"/>
            <a:ext cx="863705" cy="863705"/>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p:cNvSpPr txBox="1"/>
          <p:nvPr/>
        </p:nvSpPr>
        <p:spPr>
          <a:xfrm>
            <a:off x="13465407" y="5942991"/>
            <a:ext cx="1263302"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400" smtClean="0">
                <a:solidFill>
                  <a:srgbClr val="000000"/>
                </a:solidFill>
              </a:rPr>
              <a:t>Alex</a:t>
            </a:r>
          </a:p>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Public</a:t>
            </a:r>
          </a:p>
          <a:p>
            <a:pPr marL="0" marR="0" indent="0" algn="ctr" defTabSz="546100" rtl="0" fontAlgn="auto" latinLnBrk="1" hangingPunct="0">
              <a:lnSpc>
                <a:spcPct val="100000"/>
              </a:lnSpc>
              <a:spcBef>
                <a:spcPts val="0"/>
              </a:spcBef>
              <a:spcAft>
                <a:spcPts val="0"/>
              </a:spcAft>
              <a:buClrTx/>
              <a:buSzTx/>
              <a:buFontTx/>
              <a:buNone/>
              <a:tabLst/>
            </a:pPr>
            <a:r>
              <a:rPr lang="en-US" sz="2400" dirty="0" smtClean="0">
                <a:solidFill>
                  <a:srgbClr val="000000"/>
                </a:solidFill>
              </a:rPr>
              <a:t>key</a:t>
            </a:r>
            <a:endParaRPr kumimoji="0" lang="en-US" sz="2400" b="0" i="0" u="none" strike="noStrike" cap="none" spc="0" normalizeH="0" baseline="0" dirty="0">
              <a:ln>
                <a:noFill/>
              </a:ln>
              <a:solidFill>
                <a:srgbClr val="000000"/>
              </a:solidFill>
              <a:effectLst/>
              <a:uFillTx/>
              <a:sym typeface="Gill Sans"/>
            </a:endParaRPr>
          </a:p>
        </p:txBody>
      </p:sp>
    </p:spTree>
    <p:extLst>
      <p:ext uri="{BB962C8B-B14F-4D97-AF65-F5344CB8AC3E}">
        <p14:creationId xmlns:p14="http://schemas.microsoft.com/office/powerpoint/2010/main" val="13418536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500"/>
                                        <p:tgtEl>
                                          <p:spTgt spid="6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fade">
                                      <p:cBhvr>
                                        <p:cTn id="21" dur="500"/>
                                        <p:tgtEl>
                                          <p:spTgt spid="6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500"/>
                                        <p:tgtEl>
                                          <p:spTgt spid="4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animEffect transition="in" filter="fade">
                                      <p:cBhvr>
                                        <p:cTn id="29" dur="500"/>
                                        <p:tgtEl>
                                          <p:spTgt spid="9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4"/>
                                        </p:tgtEl>
                                        <p:attrNameLst>
                                          <p:attrName>style.visibility</p:attrName>
                                        </p:attrNameLst>
                                      </p:cBhvr>
                                      <p:to>
                                        <p:strVal val="visible"/>
                                      </p:to>
                                    </p:set>
                                    <p:animEffect transition="in" filter="fade">
                                      <p:cBhvr>
                                        <p:cTn id="46" dur="500"/>
                                        <p:tgtEl>
                                          <p:spTgt spid="7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7"/>
                                        </p:tgtEl>
                                        <p:attrNameLst>
                                          <p:attrName>style.visibility</p:attrName>
                                        </p:attrNameLst>
                                      </p:cBhvr>
                                      <p:to>
                                        <p:strVal val="visible"/>
                                      </p:to>
                                    </p:set>
                                    <p:animEffect transition="in" filter="fade">
                                      <p:cBhvr>
                                        <p:cTn id="49" dur="500"/>
                                        <p:tgtEl>
                                          <p:spTgt spid="77"/>
                                        </p:tgtEl>
                                      </p:cBhvr>
                                    </p:animEffect>
                                  </p:childTnLst>
                                </p:cTn>
                              </p:par>
                              <p:par>
                                <p:cTn id="50" presetID="10" presetClass="entr" presetSubtype="0" fill="hold" nodeType="with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fade">
                                      <p:cBhvr>
                                        <p:cTn id="52" dur="500"/>
                                        <p:tgtEl>
                                          <p:spTgt spid="79"/>
                                        </p:tgtEl>
                                      </p:cBhvr>
                                    </p:animEffect>
                                  </p:childTnLst>
                                </p:cTn>
                              </p:par>
                              <p:par>
                                <p:cTn id="53" presetID="10" presetClass="entr" presetSubtype="0" fill="hold" nodeType="with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fade">
                                      <p:cBhvr>
                                        <p:cTn id="55" dur="5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par>
                                <p:cTn id="61" presetID="10" presetClass="entr" presetSubtype="0" fill="hold" nodeType="with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fade">
                                      <p:cBhvr>
                                        <p:cTn id="63" dur="500"/>
                                        <p:tgtEl>
                                          <p:spTgt spid="93"/>
                                        </p:tgtEl>
                                      </p:cBhvr>
                                    </p:animEffect>
                                  </p:childTnLst>
                                </p:cTn>
                              </p:par>
                              <p:par>
                                <p:cTn id="64" presetID="10" presetClass="entr" presetSubtype="0" fill="hold" nodeType="withEffect">
                                  <p:stCondLst>
                                    <p:cond delay="0"/>
                                  </p:stCondLst>
                                  <p:childTnLst>
                                    <p:set>
                                      <p:cBhvr>
                                        <p:cTn id="65" dur="1" fill="hold">
                                          <p:stCondLst>
                                            <p:cond delay="0"/>
                                          </p:stCondLst>
                                        </p:cTn>
                                        <p:tgtEl>
                                          <p:spTgt spid="97"/>
                                        </p:tgtEl>
                                        <p:attrNameLst>
                                          <p:attrName>style.visibility</p:attrName>
                                        </p:attrNameLst>
                                      </p:cBhvr>
                                      <p:to>
                                        <p:strVal val="visible"/>
                                      </p:to>
                                    </p:set>
                                    <p:animEffect transition="in" filter="fade">
                                      <p:cBhvr>
                                        <p:cTn id="66" dur="500"/>
                                        <p:tgtEl>
                                          <p:spTgt spid="9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98"/>
                                        </p:tgtEl>
                                        <p:attrNameLst>
                                          <p:attrName>style.visibility</p:attrName>
                                        </p:attrNameLst>
                                      </p:cBhvr>
                                      <p:to>
                                        <p:strVal val="visible"/>
                                      </p:to>
                                    </p:set>
                                    <p:animEffect transition="in" filter="fade">
                                      <p:cBhvr>
                                        <p:cTn id="69"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66" grpId="0"/>
      <p:bldP spid="67" grpId="0"/>
      <p:bldP spid="74" grpId="0" animBg="1"/>
      <p:bldP spid="77" grpId="0" animBg="1"/>
      <p:bldP spid="90" grpId="0" animBg="1"/>
      <p:bldP spid="9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Block</a:t>
            </a:r>
          </a:p>
          <a:p>
            <a:pPr marL="0" marR="0" lvl="0" indent="0" algn="ctr" defTabSz="914400" eaLnBrk="1" fontAlgn="auto" latinLnBrk="0" hangingPunct="1">
              <a:lnSpc>
                <a:spcPct val="100000"/>
              </a:lnSpc>
              <a:spcBef>
                <a:spcPts val="0"/>
              </a:spcBef>
              <a:spcAft>
                <a:spcPts val="0"/>
              </a:spcAft>
              <a:buClrTx/>
              <a:buSzTx/>
              <a:buFontTx/>
              <a:buNone/>
              <a:tabLst/>
              <a:defRPr/>
            </a:pPr>
            <a:r>
              <a:rPr lang="en-US" sz="2800" dirty="0" smtClean="0"/>
              <a:t>{</a:t>
            </a:r>
            <a:r>
              <a:rPr lang="hu-HU" sz="2800" dirty="0"/>
              <a:t>fb23540fce45e0ab0f1a50f7dbb7f839561119ed</a:t>
            </a:r>
            <a:r>
              <a:rPr lang="en-US" sz="2800" dirty="0" smtClean="0"/>
              <a:t>}</a:t>
            </a:r>
            <a:endParaRPr lang="en-US" sz="2800" dirty="0"/>
          </a:p>
        </p:txBody>
      </p:sp>
      <p:sp>
        <p:nvSpPr>
          <p:cNvPr id="5" name="Cube 4"/>
          <p:cNvSpPr/>
          <p:nvPr/>
        </p:nvSpPr>
        <p:spPr>
          <a:xfrm>
            <a:off x="8037403" y="1815668"/>
            <a:ext cx="1554480" cy="1444752"/>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extLst>
      <p:ext uri="{BB962C8B-B14F-4D97-AF65-F5344CB8AC3E}">
        <p14:creationId xmlns:p14="http://schemas.microsoft.com/office/powerpoint/2010/main" val="585640194"/>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r>
              <a:rPr lang="en-US" dirty="0" smtClean="0"/>
              <a:t>There is only one special Block, the genesis block</a:t>
            </a:r>
          </a:p>
          <a:p>
            <a:r>
              <a:rPr lang="en-US" dirty="0"/>
              <a:t>Every block is </a:t>
            </a:r>
            <a:r>
              <a:rPr lang="en-US" dirty="0" smtClean="0"/>
              <a:t>hashed</a:t>
            </a:r>
          </a:p>
          <a:p>
            <a:r>
              <a:rPr lang="en-US" dirty="0" smtClean="0"/>
              <a:t>Each block contains the hash of the block generated before, in this way all the blocks are chained together</a:t>
            </a:r>
          </a:p>
          <a:p>
            <a:r>
              <a:rPr lang="en-US" sz="4000" dirty="0" smtClean="0"/>
              <a:t>This is part of the reason why blocks are considered </a:t>
            </a:r>
            <a:r>
              <a:rPr lang="en-US" sz="4000" dirty="0"/>
              <a:t>immutable </a:t>
            </a:r>
            <a:r>
              <a:rPr lang="en-US" sz="4000" dirty="0" smtClean="0"/>
              <a:t>records</a:t>
            </a:r>
            <a:endParaRPr lang="en-US" dirty="0" smtClean="0"/>
          </a:p>
          <a:p>
            <a:r>
              <a:rPr lang="en-US" dirty="0" smtClean="0"/>
              <a:t>Each block has a timestamp to be able to tell what and when something happened (The chain keep the history)</a:t>
            </a:r>
            <a:endParaRPr lang="en-US" dirty="0"/>
          </a:p>
          <a:p>
            <a:r>
              <a:rPr lang="en-US" dirty="0" smtClean="0"/>
              <a:t>The hash is a unique identifier</a:t>
            </a:r>
          </a:p>
        </p:txBody>
      </p:sp>
      <p:sp>
        <p:nvSpPr>
          <p:cNvPr id="3" name="Title 2"/>
          <p:cNvSpPr>
            <a:spLocks noGrp="1"/>
          </p:cNvSpPr>
          <p:nvPr>
            <p:ph type="title"/>
          </p:nvPr>
        </p:nvSpPr>
        <p:spPr/>
        <p:txBody>
          <a:bodyPr/>
          <a:lstStyle/>
          <a:p>
            <a:r>
              <a:rPr lang="en-US" dirty="0" smtClean="0"/>
              <a:t>Block</a:t>
            </a:r>
            <a:endParaRPr lang="en-US" dirty="0"/>
          </a:p>
        </p:txBody>
      </p:sp>
    </p:spTree>
    <p:extLst>
      <p:ext uri="{BB962C8B-B14F-4D97-AF65-F5344CB8AC3E}">
        <p14:creationId xmlns:p14="http://schemas.microsoft.com/office/powerpoint/2010/main" val="1464949582"/>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ge result for alfresco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0208" y="0"/>
            <a:ext cx="9186672" cy="26375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ge result for alfresco dital flow"/>
          <p:cNvPicPr>
            <a:picLocks noChangeAspect="1" noChangeArrowheads="1"/>
          </p:cNvPicPr>
          <p:nvPr/>
        </p:nvPicPr>
        <p:blipFill rotWithShape="1">
          <a:blip r:embed="rId3">
            <a:extLst>
              <a:ext uri="{28A0092B-C50C-407E-A947-70E740481C1C}">
                <a14:useLocalDpi xmlns:a14="http://schemas.microsoft.com/office/drawing/2010/main" val="0"/>
              </a:ext>
            </a:extLst>
          </a:blip>
          <a:srcRect t="15915" b="10046"/>
          <a:stretch/>
        </p:blipFill>
        <p:spPr bwMode="auto">
          <a:xfrm>
            <a:off x="2978369" y="3511295"/>
            <a:ext cx="11447230" cy="47690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087530" y="4365922"/>
            <a:ext cx="2074286"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dirty="0" smtClean="0">
                <a:solidFill>
                  <a:srgbClr val="000000"/>
                </a:solidFill>
              </a:rPr>
              <a:t>CONTENT</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sp>
        <p:nvSpPr>
          <p:cNvPr id="8" name="TextBox 7"/>
          <p:cNvSpPr txBox="1"/>
          <p:nvPr/>
        </p:nvSpPr>
        <p:spPr>
          <a:xfrm>
            <a:off x="14004093" y="4365921"/>
            <a:ext cx="1769715"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dirty="0" smtClean="0">
                <a:solidFill>
                  <a:srgbClr val="000000"/>
                </a:solidFill>
              </a:rPr>
              <a:t>PROCESS</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sp>
        <p:nvSpPr>
          <p:cNvPr id="9" name="TextBox 8"/>
          <p:cNvSpPr txBox="1"/>
          <p:nvPr/>
        </p:nvSpPr>
        <p:spPr>
          <a:xfrm>
            <a:off x="5993166" y="2659976"/>
            <a:ext cx="5100756"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dirty="0" smtClean="0">
                <a:solidFill>
                  <a:srgbClr val="000000"/>
                </a:solidFill>
              </a:rPr>
              <a:t>DIGITAL TRASFORMATION</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pic>
        <p:nvPicPr>
          <p:cNvPr id="1026" name="Picture 2" descr="mage result for open sourc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74856" y="7280694"/>
            <a:ext cx="1026024" cy="1172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029595"/>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r>
              <a:rPr lang="en-US" sz="3600" dirty="0" smtClean="0"/>
              <a:t>This database is composed of a chain of blocks of data and each of them has been encrypted and has a unique identifier called hash</a:t>
            </a:r>
          </a:p>
          <a:p>
            <a:r>
              <a:rPr lang="en-US" sz="3600" dirty="0"/>
              <a:t>A</a:t>
            </a:r>
            <a:r>
              <a:rPr lang="en-US" sz="3600" dirty="0" smtClean="0"/>
              <a:t>ll the data are chained together, the hash of a block depends also on the hash of the previous block, so you can’t change one block without changing all the others.</a:t>
            </a:r>
          </a:p>
          <a:p>
            <a:r>
              <a:rPr lang="en-US" sz="3600" dirty="0" smtClean="0"/>
              <a:t>In this way blocks become immutable records</a:t>
            </a:r>
          </a:p>
        </p:txBody>
      </p:sp>
      <p:sp>
        <p:nvSpPr>
          <p:cNvPr id="3" name="Title 2"/>
          <p:cNvSpPr>
            <a:spLocks noGrp="1"/>
          </p:cNvSpPr>
          <p:nvPr>
            <p:ph type="title"/>
          </p:nvPr>
        </p:nvSpPr>
        <p:spPr/>
        <p:txBody>
          <a:bodyPr/>
          <a:lstStyle/>
          <a:p>
            <a:r>
              <a:rPr lang="en-US" dirty="0" err="1" smtClean="0"/>
              <a:t>Blockchain</a:t>
            </a:r>
            <a:r>
              <a:rPr lang="en-US" dirty="0" smtClean="0"/>
              <a:t> is a trust machine </a:t>
            </a:r>
            <a:endParaRPr lang="en-US" dirty="0"/>
          </a:p>
        </p:txBody>
      </p:sp>
      <p:pic>
        <p:nvPicPr>
          <p:cNvPr id="3074" name="Picture 2" descr="mage result for cha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336" y="7420148"/>
            <a:ext cx="1394686" cy="5872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lated image"/>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454029">
            <a:off x="7195510" y="6259032"/>
            <a:ext cx="863705" cy="8637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176719" y="6690884"/>
            <a:ext cx="103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hash</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sp>
        <p:nvSpPr>
          <p:cNvPr id="17" name="TextBox 16"/>
          <p:cNvSpPr txBox="1"/>
          <p:nvPr/>
        </p:nvSpPr>
        <p:spPr>
          <a:xfrm>
            <a:off x="7142680" y="5376284"/>
            <a:ext cx="103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data</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cxnSp>
        <p:nvCxnSpPr>
          <p:cNvPr id="12" name="Straight Arrow Connector 11"/>
          <p:cNvCxnSpPr>
            <a:stCxn id="17" idx="2"/>
          </p:cNvCxnSpPr>
          <p:nvPr/>
        </p:nvCxnSpPr>
        <p:spPr>
          <a:xfrm>
            <a:off x="7657840" y="5971319"/>
            <a:ext cx="0" cy="396178"/>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9" name="Group 8"/>
          <p:cNvGrpSpPr/>
          <p:nvPr/>
        </p:nvGrpSpPr>
        <p:grpSpPr>
          <a:xfrm>
            <a:off x="2854083" y="7032907"/>
            <a:ext cx="1786103" cy="1352811"/>
            <a:chOff x="1991256" y="5749965"/>
            <a:chExt cx="1786103" cy="1352811"/>
          </a:xfrm>
        </p:grpSpPr>
        <p:sp>
          <p:nvSpPr>
            <p:cNvPr id="5" name="Cube 4"/>
            <p:cNvSpPr/>
            <p:nvPr/>
          </p:nvSpPr>
          <p:spPr>
            <a:xfrm>
              <a:off x="2107775" y="5749965"/>
              <a:ext cx="1669584" cy="1302080"/>
            </a:xfrm>
            <a:prstGeom prst="cube">
              <a:avLst/>
            </a:prstGeom>
            <a:solidFill>
              <a:schemeClr val="accent2">
                <a:lumMod val="75000"/>
              </a:schemeClr>
            </a:solidFill>
            <a:ln w="12700" cap="flat">
              <a:solidFill>
                <a:schemeClr val="accent2">
                  <a:lumMod val="50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4" name="TextBox 23"/>
            <p:cNvSpPr txBox="1"/>
            <p:nvPr/>
          </p:nvSpPr>
          <p:spPr>
            <a:xfrm>
              <a:off x="1991256" y="6015299"/>
              <a:ext cx="1609344" cy="1087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dirty="0">
                  <a:solidFill>
                    <a:srgbClr val="000000"/>
                  </a:solidFill>
                </a:rPr>
                <a:t>g</a:t>
              </a:r>
              <a:r>
                <a:rPr lang="en-US" dirty="0" smtClean="0">
                  <a:solidFill>
                    <a:srgbClr val="000000"/>
                  </a:solidFill>
                </a:rPr>
                <a:t>enesis</a:t>
              </a:r>
            </a:p>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block</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grpSp>
      <p:grpSp>
        <p:nvGrpSpPr>
          <p:cNvPr id="27" name="Group 26"/>
          <p:cNvGrpSpPr/>
          <p:nvPr/>
        </p:nvGrpSpPr>
        <p:grpSpPr>
          <a:xfrm>
            <a:off x="6769204" y="7028841"/>
            <a:ext cx="1786103" cy="1302080"/>
            <a:chOff x="1991256" y="5749965"/>
            <a:chExt cx="1786103" cy="1302080"/>
          </a:xfrm>
          <a:solidFill>
            <a:srgbClr val="595A5D"/>
          </a:solidFill>
        </p:grpSpPr>
        <p:sp>
          <p:nvSpPr>
            <p:cNvPr id="33" name="Cube 32"/>
            <p:cNvSpPr/>
            <p:nvPr/>
          </p:nvSpPr>
          <p:spPr>
            <a:xfrm>
              <a:off x="2107775" y="5749965"/>
              <a:ext cx="1669584" cy="1302080"/>
            </a:xfrm>
            <a:prstGeom prst="cube">
              <a:avLst/>
            </a:prstGeom>
            <a:grpFill/>
            <a:ln w="12700" cap="flat">
              <a:solidFill>
                <a:schemeClr val="tx1">
                  <a:lumMod val="95000"/>
                  <a:lumOff val="5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4" name="TextBox 33"/>
            <p:cNvSpPr txBox="1"/>
            <p:nvPr/>
          </p:nvSpPr>
          <p:spPr>
            <a:xfrm>
              <a:off x="1991256" y="6261520"/>
              <a:ext cx="1609344"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block</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grpSp>
      <p:pic>
        <p:nvPicPr>
          <p:cNvPr id="43" name="Picture 2" descr="mage result for cha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9399" y="7420148"/>
            <a:ext cx="1394686" cy="58723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elated image"/>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454029">
            <a:off x="11420573" y="6259032"/>
            <a:ext cx="863705" cy="863705"/>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9401782" y="6690884"/>
            <a:ext cx="103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hash</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sp>
        <p:nvSpPr>
          <p:cNvPr id="46" name="TextBox 45"/>
          <p:cNvSpPr txBox="1"/>
          <p:nvPr/>
        </p:nvSpPr>
        <p:spPr>
          <a:xfrm>
            <a:off x="11367743" y="5376284"/>
            <a:ext cx="103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data</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cxnSp>
        <p:nvCxnSpPr>
          <p:cNvPr id="47" name="Straight Arrow Connector 46"/>
          <p:cNvCxnSpPr/>
          <p:nvPr/>
        </p:nvCxnSpPr>
        <p:spPr>
          <a:xfrm>
            <a:off x="11882903" y="5971319"/>
            <a:ext cx="0" cy="396178"/>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48" name="Group 47"/>
          <p:cNvGrpSpPr/>
          <p:nvPr/>
        </p:nvGrpSpPr>
        <p:grpSpPr>
          <a:xfrm>
            <a:off x="10994267" y="7028841"/>
            <a:ext cx="1786103" cy="1302080"/>
            <a:chOff x="1991256" y="5749965"/>
            <a:chExt cx="1786103" cy="1302080"/>
          </a:xfrm>
          <a:solidFill>
            <a:srgbClr val="595A5D"/>
          </a:solidFill>
        </p:grpSpPr>
        <p:sp>
          <p:nvSpPr>
            <p:cNvPr id="49" name="Cube 48"/>
            <p:cNvSpPr/>
            <p:nvPr/>
          </p:nvSpPr>
          <p:spPr>
            <a:xfrm>
              <a:off x="2107775" y="5749965"/>
              <a:ext cx="1669584" cy="1302080"/>
            </a:xfrm>
            <a:prstGeom prst="cube">
              <a:avLst/>
            </a:prstGeom>
            <a:grpFill/>
            <a:ln w="12700" cap="flat">
              <a:solidFill>
                <a:schemeClr val="tx1">
                  <a:lumMod val="95000"/>
                  <a:lumOff val="5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0" name="TextBox 49"/>
            <p:cNvSpPr txBox="1"/>
            <p:nvPr/>
          </p:nvSpPr>
          <p:spPr>
            <a:xfrm>
              <a:off x="1991256" y="6261520"/>
              <a:ext cx="1609344"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block</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grpSp>
      <p:pic>
        <p:nvPicPr>
          <p:cNvPr id="51" name="Picture 2" descr="mage result for cha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59054" y="7420148"/>
            <a:ext cx="1394686" cy="587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796049"/>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Blocks</a:t>
            </a:r>
          </a:p>
        </p:txBody>
      </p:sp>
      <p:grpSp>
        <p:nvGrpSpPr>
          <p:cNvPr id="13" name="Group 12"/>
          <p:cNvGrpSpPr/>
          <p:nvPr/>
        </p:nvGrpSpPr>
        <p:grpSpPr>
          <a:xfrm>
            <a:off x="2212848" y="1810512"/>
            <a:ext cx="3438144" cy="6254496"/>
            <a:chOff x="2212848" y="1810512"/>
            <a:chExt cx="3438144" cy="6254496"/>
          </a:xfrm>
          <a:solidFill>
            <a:schemeClr val="accent2">
              <a:lumMod val="75000"/>
            </a:schemeClr>
          </a:solidFill>
        </p:grpSpPr>
        <p:sp>
          <p:nvSpPr>
            <p:cNvPr id="4" name="Cube 3"/>
            <p:cNvSpPr/>
            <p:nvPr/>
          </p:nvSpPr>
          <p:spPr>
            <a:xfrm>
              <a:off x="2212848" y="1810512"/>
              <a:ext cx="3438144" cy="6254496"/>
            </a:xfrm>
            <a:prstGeom prst="cube">
              <a:avLst/>
            </a:prstGeom>
            <a:gr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 name="TextBox 4"/>
            <p:cNvSpPr txBox="1"/>
            <p:nvPr/>
          </p:nvSpPr>
          <p:spPr>
            <a:xfrm>
              <a:off x="2212848" y="2749978"/>
              <a:ext cx="2560320" cy="595035"/>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Block Header</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sp>
          <p:nvSpPr>
            <p:cNvPr id="6" name="TextBox 5"/>
            <p:cNvSpPr txBox="1"/>
            <p:nvPr/>
          </p:nvSpPr>
          <p:spPr>
            <a:xfrm>
              <a:off x="2212848" y="5552441"/>
              <a:ext cx="2560320" cy="595035"/>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Block Data</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cxnSp>
          <p:nvCxnSpPr>
            <p:cNvPr id="8" name="Straight Connector 7"/>
            <p:cNvCxnSpPr>
              <a:stCxn id="4" idx="2"/>
              <a:endCxn id="4" idx="4"/>
            </p:cNvCxnSpPr>
            <p:nvPr/>
          </p:nvCxnSpPr>
          <p:spPr>
            <a:xfrm>
              <a:off x="2212848" y="5367528"/>
              <a:ext cx="2578608" cy="0"/>
            </a:xfrm>
            <a:prstGeom prst="line">
              <a:avLst/>
            </a:prstGeom>
            <a:grpFill/>
            <a:ln w="2857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9" name="TextBox 8"/>
            <p:cNvSpPr txBox="1"/>
            <p:nvPr/>
          </p:nvSpPr>
          <p:spPr>
            <a:xfrm>
              <a:off x="2212848" y="3364274"/>
              <a:ext cx="2578608" cy="1333698"/>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46100" rtl="0" fontAlgn="auto" latinLnBrk="1" hangingPunct="0">
                <a:lnSpc>
                  <a:spcPct val="100000"/>
                </a:lnSpc>
                <a:spcBef>
                  <a:spcPts val="0"/>
                </a:spcBef>
                <a:spcAft>
                  <a:spcPts val="0"/>
                </a:spcAft>
                <a:buClrTx/>
                <a:buSzTx/>
                <a:buFont typeface="Arial" charset="0"/>
                <a:buChar char="•"/>
                <a:tabLst/>
              </a:pPr>
              <a:r>
                <a:rPr kumimoji="0" lang="en-US" sz="2000" b="0" i="0" u="none" strike="noStrike" cap="none" spc="0" normalizeH="0" baseline="0" dirty="0" smtClean="0">
                  <a:ln>
                    <a:noFill/>
                  </a:ln>
                  <a:solidFill>
                    <a:schemeClr val="bg1"/>
                  </a:solidFill>
                  <a:effectLst/>
                  <a:uFillTx/>
                  <a:sym typeface="Gill Sans"/>
                </a:rPr>
                <a:t>Hash        </a:t>
              </a:r>
            </a:p>
            <a:p>
              <a:pPr marL="342900" indent="-342900" algn="l" rtl="0" latinLnBrk="1" hangingPunct="0">
                <a:buFont typeface="Arial" charset="0"/>
                <a:buChar char="•"/>
              </a:pPr>
              <a:r>
                <a:rPr lang="en-US" sz="2000" dirty="0" smtClean="0">
                  <a:solidFill>
                    <a:schemeClr val="bg1"/>
                  </a:solidFill>
                </a:rPr>
                <a:t>Hash Previous Block</a:t>
              </a:r>
            </a:p>
            <a:p>
              <a:pPr marL="342900" indent="-342900" algn="l" rtl="0" latinLnBrk="1" hangingPunct="0">
                <a:buFont typeface="Arial" charset="0"/>
                <a:buChar char="•"/>
              </a:pPr>
              <a:r>
                <a:rPr kumimoji="0" lang="en-US" sz="2000" b="0" i="0" u="none" strike="noStrike" cap="none" spc="0" normalizeH="0" baseline="0" dirty="0" smtClean="0">
                  <a:ln>
                    <a:noFill/>
                  </a:ln>
                  <a:solidFill>
                    <a:schemeClr val="bg1"/>
                  </a:solidFill>
                  <a:effectLst/>
                  <a:uFillTx/>
                  <a:sym typeface="Gill Sans"/>
                </a:rPr>
                <a:t>Nonce</a:t>
              </a:r>
            </a:p>
            <a:p>
              <a:pPr marL="342900" indent="-342900" algn="l" rtl="0" latinLnBrk="1" hangingPunct="0">
                <a:buFont typeface="Arial" charset="0"/>
                <a:buChar char="•"/>
              </a:pPr>
              <a:r>
                <a:rPr lang="en-US" sz="2000" dirty="0" smtClean="0">
                  <a:solidFill>
                    <a:schemeClr val="bg1"/>
                  </a:solidFill>
                </a:rPr>
                <a:t>Timestamp</a:t>
              </a:r>
              <a:endParaRPr kumimoji="0" lang="en-US" sz="2000" b="0" i="0" u="none" strike="noStrike" cap="none" spc="0" normalizeH="0" baseline="0" dirty="0">
                <a:ln>
                  <a:noFill/>
                </a:ln>
                <a:solidFill>
                  <a:schemeClr val="bg1"/>
                </a:solidFill>
                <a:effectLst/>
                <a:uFillTx/>
                <a:sym typeface="Gill Sans"/>
              </a:endParaRPr>
            </a:p>
          </p:txBody>
        </p:sp>
      </p:grpSp>
      <p:grpSp>
        <p:nvGrpSpPr>
          <p:cNvPr id="14" name="Group 13"/>
          <p:cNvGrpSpPr/>
          <p:nvPr/>
        </p:nvGrpSpPr>
        <p:grpSpPr>
          <a:xfrm>
            <a:off x="7053072" y="1810512"/>
            <a:ext cx="3456432" cy="6254496"/>
            <a:chOff x="2194560" y="1810512"/>
            <a:chExt cx="3456432" cy="6254496"/>
          </a:xfrm>
        </p:grpSpPr>
        <p:sp>
          <p:nvSpPr>
            <p:cNvPr id="15" name="Cube 14"/>
            <p:cNvSpPr/>
            <p:nvPr/>
          </p:nvSpPr>
          <p:spPr>
            <a:xfrm>
              <a:off x="2212848" y="1810512"/>
              <a:ext cx="3438144" cy="6254496"/>
            </a:xfrm>
            <a:prstGeom prst="cube">
              <a:avLst/>
            </a:prstGeom>
            <a: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artisticCutout/>
                        </a14:imgEffect>
                        <a14:imgEffect>
                          <a14:colorTemperature colorTemp="4700"/>
                        </a14:imgEffect>
                        <a14:imgEffect>
                          <a14:saturation sat="0"/>
                        </a14:imgEffect>
                      </a14:imgLayer>
                    </a14:imgProps>
                  </a:ext>
                </a:extLst>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6" name="TextBox 15"/>
            <p:cNvSpPr txBox="1"/>
            <p:nvPr/>
          </p:nvSpPr>
          <p:spPr>
            <a:xfrm>
              <a:off x="2212848" y="2749978"/>
              <a:ext cx="256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Block Header</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sp>
          <p:nvSpPr>
            <p:cNvPr id="17" name="TextBox 16"/>
            <p:cNvSpPr txBox="1"/>
            <p:nvPr/>
          </p:nvSpPr>
          <p:spPr>
            <a:xfrm>
              <a:off x="2212848" y="5552441"/>
              <a:ext cx="256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Block Data</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cxnSp>
          <p:nvCxnSpPr>
            <p:cNvPr id="18" name="Straight Connector 17"/>
            <p:cNvCxnSpPr>
              <a:stCxn id="16" idx="2"/>
              <a:endCxn id="16" idx="4"/>
            </p:cNvCxnSpPr>
            <p:nvPr/>
          </p:nvCxnSpPr>
          <p:spPr>
            <a:xfrm>
              <a:off x="2212848" y="5367528"/>
              <a:ext cx="2578608" cy="0"/>
            </a:xfrm>
            <a:prstGeom prst="line">
              <a:avLst/>
            </a:prstGeom>
            <a:noFill/>
            <a:ln w="2857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19" name="TextBox 18"/>
            <p:cNvSpPr txBox="1"/>
            <p:nvPr/>
          </p:nvSpPr>
          <p:spPr>
            <a:xfrm>
              <a:off x="2194560" y="3364274"/>
              <a:ext cx="2578608" cy="13336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46100" rtl="0" fontAlgn="auto" latinLnBrk="1" hangingPunct="0">
                <a:lnSpc>
                  <a:spcPct val="100000"/>
                </a:lnSpc>
                <a:spcBef>
                  <a:spcPts val="0"/>
                </a:spcBef>
                <a:spcAft>
                  <a:spcPts val="0"/>
                </a:spcAft>
                <a:buClrTx/>
                <a:buSzTx/>
                <a:buFont typeface="Arial" charset="0"/>
                <a:buChar char="•"/>
                <a:tabLst/>
              </a:pPr>
              <a:r>
                <a:rPr kumimoji="0" lang="en-US" sz="2000" b="0" i="0" u="none" strike="noStrike" cap="none" spc="0" normalizeH="0" baseline="0" dirty="0" smtClean="0">
                  <a:ln>
                    <a:noFill/>
                  </a:ln>
                  <a:solidFill>
                    <a:schemeClr val="bg1"/>
                  </a:solidFill>
                  <a:effectLst/>
                  <a:uFillTx/>
                  <a:sym typeface="Gill Sans"/>
                </a:rPr>
                <a:t>Hash        </a:t>
              </a:r>
            </a:p>
            <a:p>
              <a:pPr marL="342900" indent="-342900" algn="l" rtl="0" latinLnBrk="1" hangingPunct="0">
                <a:buFont typeface="Arial" charset="0"/>
                <a:buChar char="•"/>
              </a:pPr>
              <a:r>
                <a:rPr lang="en-US" sz="2000" dirty="0" smtClean="0">
                  <a:solidFill>
                    <a:schemeClr val="bg1"/>
                  </a:solidFill>
                </a:rPr>
                <a:t>Hash Previous Block</a:t>
              </a:r>
            </a:p>
            <a:p>
              <a:pPr marL="342900" indent="-342900" algn="l" rtl="0" latinLnBrk="1" hangingPunct="0">
                <a:buFont typeface="Arial" charset="0"/>
                <a:buChar char="•"/>
              </a:pPr>
              <a:r>
                <a:rPr kumimoji="0" lang="en-US" sz="2000" b="0" i="0" u="none" strike="noStrike" cap="none" spc="0" normalizeH="0" baseline="0" dirty="0" smtClean="0">
                  <a:ln>
                    <a:noFill/>
                  </a:ln>
                  <a:solidFill>
                    <a:schemeClr val="bg1"/>
                  </a:solidFill>
                  <a:effectLst/>
                  <a:uFillTx/>
                  <a:sym typeface="Gill Sans"/>
                </a:rPr>
                <a:t>Nonce</a:t>
              </a:r>
            </a:p>
            <a:p>
              <a:pPr marL="342900" indent="-342900" algn="l" rtl="0" latinLnBrk="1" hangingPunct="0">
                <a:buFont typeface="Arial" charset="0"/>
                <a:buChar char="•"/>
              </a:pPr>
              <a:r>
                <a:rPr lang="en-US" sz="2000" dirty="0" smtClean="0">
                  <a:solidFill>
                    <a:schemeClr val="bg1"/>
                  </a:solidFill>
                </a:rPr>
                <a:t>Timestamp</a:t>
              </a:r>
              <a:endParaRPr kumimoji="0" lang="en-US" sz="2000" b="0" i="0" u="none" strike="noStrike" cap="none" spc="0" normalizeH="0" baseline="0" dirty="0">
                <a:ln>
                  <a:noFill/>
                </a:ln>
                <a:solidFill>
                  <a:schemeClr val="bg1"/>
                </a:solidFill>
                <a:effectLst/>
                <a:uFillTx/>
                <a:sym typeface="Gill Sans"/>
              </a:endParaRPr>
            </a:p>
          </p:txBody>
        </p:sp>
      </p:grpSp>
      <p:grpSp>
        <p:nvGrpSpPr>
          <p:cNvPr id="26" name="Group 25"/>
          <p:cNvGrpSpPr/>
          <p:nvPr/>
        </p:nvGrpSpPr>
        <p:grpSpPr>
          <a:xfrm>
            <a:off x="11929872" y="1755317"/>
            <a:ext cx="3456432" cy="6254496"/>
            <a:chOff x="2194560" y="1810512"/>
            <a:chExt cx="3456432" cy="6254496"/>
          </a:xfrm>
        </p:grpSpPr>
        <p:sp>
          <p:nvSpPr>
            <p:cNvPr id="27" name="Cube 26"/>
            <p:cNvSpPr/>
            <p:nvPr/>
          </p:nvSpPr>
          <p:spPr>
            <a:xfrm>
              <a:off x="2212848" y="1810512"/>
              <a:ext cx="3438144" cy="6254496"/>
            </a:xfrm>
            <a:prstGeom prst="cube">
              <a:avLst/>
            </a:prstGeom>
            <a: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artisticCutout/>
                        </a14:imgEffect>
                        <a14:imgEffect>
                          <a14:colorTemperature colorTemp="4700"/>
                        </a14:imgEffect>
                        <a14:imgEffect>
                          <a14:saturation sat="0"/>
                        </a14:imgEffect>
                      </a14:imgLayer>
                    </a14:imgProps>
                  </a:ext>
                </a:extLst>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8" name="TextBox 27"/>
            <p:cNvSpPr txBox="1"/>
            <p:nvPr/>
          </p:nvSpPr>
          <p:spPr>
            <a:xfrm>
              <a:off x="2212848" y="2749978"/>
              <a:ext cx="256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Block Header</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sp>
          <p:nvSpPr>
            <p:cNvPr id="29" name="TextBox 28"/>
            <p:cNvSpPr txBox="1"/>
            <p:nvPr/>
          </p:nvSpPr>
          <p:spPr>
            <a:xfrm>
              <a:off x="2212848" y="5552441"/>
              <a:ext cx="256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Block Data</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cxnSp>
          <p:nvCxnSpPr>
            <p:cNvPr id="30" name="Straight Connector 29"/>
            <p:cNvCxnSpPr>
              <a:stCxn id="28" idx="2"/>
              <a:endCxn id="28" idx="4"/>
            </p:cNvCxnSpPr>
            <p:nvPr/>
          </p:nvCxnSpPr>
          <p:spPr>
            <a:xfrm>
              <a:off x="2212848" y="5367528"/>
              <a:ext cx="2578608" cy="0"/>
            </a:xfrm>
            <a:prstGeom prst="line">
              <a:avLst/>
            </a:prstGeom>
            <a:noFill/>
            <a:ln w="2857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31" name="TextBox 30"/>
            <p:cNvSpPr txBox="1"/>
            <p:nvPr/>
          </p:nvSpPr>
          <p:spPr>
            <a:xfrm>
              <a:off x="2194560" y="3364274"/>
              <a:ext cx="2578608" cy="13336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46100" rtl="0" fontAlgn="auto" latinLnBrk="1" hangingPunct="0">
                <a:lnSpc>
                  <a:spcPct val="100000"/>
                </a:lnSpc>
                <a:spcBef>
                  <a:spcPts val="0"/>
                </a:spcBef>
                <a:spcAft>
                  <a:spcPts val="0"/>
                </a:spcAft>
                <a:buClrTx/>
                <a:buSzTx/>
                <a:buFont typeface="Arial" charset="0"/>
                <a:buChar char="•"/>
                <a:tabLst/>
              </a:pPr>
              <a:r>
                <a:rPr kumimoji="0" lang="en-US" sz="2000" b="0" i="0" u="none" strike="noStrike" cap="none" spc="0" normalizeH="0" baseline="0" dirty="0" smtClean="0">
                  <a:ln>
                    <a:noFill/>
                  </a:ln>
                  <a:solidFill>
                    <a:schemeClr val="bg1"/>
                  </a:solidFill>
                  <a:effectLst/>
                  <a:uFillTx/>
                  <a:sym typeface="Gill Sans"/>
                </a:rPr>
                <a:t>Hash        </a:t>
              </a:r>
            </a:p>
            <a:p>
              <a:pPr marL="342900" indent="-342900" algn="l" rtl="0" latinLnBrk="1" hangingPunct="0">
                <a:buFont typeface="Arial" charset="0"/>
                <a:buChar char="•"/>
              </a:pPr>
              <a:r>
                <a:rPr lang="en-US" sz="2000" dirty="0" smtClean="0">
                  <a:solidFill>
                    <a:schemeClr val="bg1"/>
                  </a:solidFill>
                </a:rPr>
                <a:t>Hash Previous Block</a:t>
              </a:r>
            </a:p>
            <a:p>
              <a:pPr marL="342900" indent="-342900" algn="l" rtl="0" latinLnBrk="1" hangingPunct="0">
                <a:buFont typeface="Arial" charset="0"/>
                <a:buChar char="•"/>
              </a:pPr>
              <a:r>
                <a:rPr kumimoji="0" lang="en-US" sz="2000" b="0" i="0" u="none" strike="noStrike" cap="none" spc="0" normalizeH="0" baseline="0" dirty="0" smtClean="0">
                  <a:ln>
                    <a:noFill/>
                  </a:ln>
                  <a:solidFill>
                    <a:schemeClr val="bg1"/>
                  </a:solidFill>
                  <a:effectLst/>
                  <a:uFillTx/>
                  <a:sym typeface="Gill Sans"/>
                </a:rPr>
                <a:t>Nonce</a:t>
              </a:r>
            </a:p>
            <a:p>
              <a:pPr marL="342900" indent="-342900" algn="l" rtl="0" latinLnBrk="1" hangingPunct="0">
                <a:buFont typeface="Arial" charset="0"/>
                <a:buChar char="•"/>
              </a:pPr>
              <a:r>
                <a:rPr lang="en-US" sz="2000" dirty="0" smtClean="0">
                  <a:solidFill>
                    <a:schemeClr val="bg1"/>
                  </a:solidFill>
                </a:rPr>
                <a:t>Timestamp</a:t>
              </a:r>
              <a:endParaRPr kumimoji="0" lang="en-US" sz="2000" b="0" i="0" u="none" strike="noStrike" cap="none" spc="0" normalizeH="0" baseline="0" dirty="0">
                <a:ln>
                  <a:noFill/>
                </a:ln>
                <a:solidFill>
                  <a:schemeClr val="bg1"/>
                </a:solidFill>
                <a:effectLst/>
                <a:uFillTx/>
                <a:sym typeface="Gill Sans"/>
              </a:endParaRPr>
            </a:p>
          </p:txBody>
        </p:sp>
      </p:grpSp>
      <p:sp>
        <p:nvSpPr>
          <p:cNvPr id="32" name="TextBox 31"/>
          <p:cNvSpPr txBox="1"/>
          <p:nvPr/>
        </p:nvSpPr>
        <p:spPr>
          <a:xfrm>
            <a:off x="2917269" y="1241854"/>
            <a:ext cx="2889504"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dirty="0">
                <a:solidFill>
                  <a:srgbClr val="000000"/>
                </a:solidFill>
              </a:rPr>
              <a:t>Genesis Block </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sp>
        <p:nvSpPr>
          <p:cNvPr id="33" name="TextBox 32"/>
          <p:cNvSpPr txBox="1"/>
          <p:nvPr/>
        </p:nvSpPr>
        <p:spPr>
          <a:xfrm>
            <a:off x="7638288" y="1250323"/>
            <a:ext cx="2889504"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dirty="0" smtClean="0">
                <a:solidFill>
                  <a:srgbClr val="000000"/>
                </a:solidFill>
              </a:rPr>
              <a:t>Block 1</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sp>
        <p:nvSpPr>
          <p:cNvPr id="34" name="TextBox 33"/>
          <p:cNvSpPr txBox="1"/>
          <p:nvPr/>
        </p:nvSpPr>
        <p:spPr>
          <a:xfrm>
            <a:off x="12610426" y="1233765"/>
            <a:ext cx="2889504"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dirty="0" smtClean="0">
                <a:solidFill>
                  <a:srgbClr val="000000"/>
                </a:solidFill>
              </a:rPr>
              <a:t>Block 2</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cxnSp>
        <p:nvCxnSpPr>
          <p:cNvPr id="36" name="Elbow Connector 35"/>
          <p:cNvCxnSpPr/>
          <p:nvPr/>
        </p:nvCxnSpPr>
        <p:spPr>
          <a:xfrm rot="10800000">
            <a:off x="3483864" y="3575564"/>
            <a:ext cx="3569208" cy="283841"/>
          </a:xfrm>
          <a:prstGeom prst="bentConnector3">
            <a:avLst>
              <a:gd name="adj1" fmla="val 25406"/>
            </a:avLst>
          </a:prstGeom>
          <a:noFill/>
          <a:ln w="57150" cap="flat">
            <a:solidFill>
              <a:srgbClr val="DEA7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2" name="Elbow Connector 41"/>
          <p:cNvCxnSpPr/>
          <p:nvPr/>
        </p:nvCxnSpPr>
        <p:spPr>
          <a:xfrm rot="10800000">
            <a:off x="8299703" y="3575564"/>
            <a:ext cx="3569208" cy="283841"/>
          </a:xfrm>
          <a:prstGeom prst="bentConnector3">
            <a:avLst>
              <a:gd name="adj1" fmla="val 25918"/>
            </a:avLst>
          </a:prstGeom>
          <a:noFill/>
          <a:ln w="57150" cap="flat">
            <a:solidFill>
              <a:srgbClr val="DEA700"/>
            </a:solidFill>
            <a:prstDash val="solid"/>
            <a:miter lim="400000"/>
            <a:tailEnd type="triangle"/>
          </a:ln>
          <a:effectLst/>
        </p:spPr>
        <p:style>
          <a:lnRef idx="0">
            <a:scrgbClr r="0" g="0" b="0"/>
          </a:lnRef>
          <a:fillRef idx="0">
            <a:scrgbClr r="0" g="0" b="0"/>
          </a:fillRef>
          <a:effectRef idx="0">
            <a:scrgbClr r="0" g="0" b="0"/>
          </a:effectRef>
          <a:fontRef idx="none"/>
        </p:style>
      </p:cxnSp>
      <p:pic>
        <p:nvPicPr>
          <p:cNvPr id="45"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8093" y="4070696"/>
            <a:ext cx="1358694" cy="572081"/>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2470141" y="6147476"/>
            <a:ext cx="2441448" cy="1641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546100" rtl="0" fontAlgn="auto" latinLnBrk="1" hangingPunct="0">
              <a:lnSpc>
                <a:spcPct val="100000"/>
              </a:lnSpc>
              <a:spcBef>
                <a:spcPts val="0"/>
              </a:spcBef>
              <a:spcAft>
                <a:spcPts val="0"/>
              </a:spcAft>
              <a:buClrTx/>
              <a:buSzTx/>
              <a:tabLst/>
            </a:pPr>
            <a:r>
              <a:rPr kumimoji="0" lang="en-US" sz="2000" b="0" i="0" u="none" strike="noStrike" cap="none" spc="0" normalizeH="0" baseline="0" dirty="0" smtClean="0">
                <a:ln>
                  <a:noFill/>
                </a:ln>
                <a:solidFill>
                  <a:schemeClr val="bg1"/>
                </a:solidFill>
                <a:effectLst/>
                <a:uFillTx/>
                <a:sym typeface="Gill Sans"/>
              </a:rPr>
              <a:t>[ </a:t>
            </a:r>
          </a:p>
          <a:p>
            <a:pPr marR="0" algn="l" defTabSz="546100" rtl="0" fontAlgn="auto" latinLnBrk="1" hangingPunct="0">
              <a:lnSpc>
                <a:spcPct val="100000"/>
              </a:lnSpc>
              <a:spcBef>
                <a:spcPts val="0"/>
              </a:spcBef>
              <a:spcAft>
                <a:spcPts val="0"/>
              </a:spcAft>
              <a:buClrTx/>
              <a:buSzTx/>
              <a:tabLst/>
            </a:pPr>
            <a:r>
              <a:rPr lang="en-US" sz="2000" dirty="0">
                <a:solidFill>
                  <a:schemeClr val="bg1"/>
                </a:solidFill>
              </a:rPr>
              <a:t> </a:t>
            </a:r>
            <a:r>
              <a:rPr kumimoji="0" lang="en-US" sz="2000" b="0" i="0" u="none" strike="noStrike" cap="none" spc="0" normalizeH="0" baseline="0" dirty="0" smtClean="0">
                <a:ln>
                  <a:noFill/>
                </a:ln>
                <a:solidFill>
                  <a:schemeClr val="bg1"/>
                </a:solidFill>
                <a:effectLst/>
                <a:uFillTx/>
                <a:sym typeface="Gill Sans"/>
              </a:rPr>
              <a:t>Transaction { },</a:t>
            </a:r>
          </a:p>
          <a:p>
            <a:pPr algn="l" rtl="0" latinLnBrk="1" hangingPunct="0"/>
            <a:r>
              <a:rPr lang="en-US" sz="2000" dirty="0">
                <a:solidFill>
                  <a:schemeClr val="bg1"/>
                </a:solidFill>
              </a:rPr>
              <a:t> Transaction { },</a:t>
            </a:r>
          </a:p>
          <a:p>
            <a:pPr algn="l" rtl="0" latinLnBrk="1" hangingPunct="0"/>
            <a:r>
              <a:rPr lang="en-US" sz="2000" dirty="0">
                <a:solidFill>
                  <a:schemeClr val="bg1"/>
                </a:solidFill>
              </a:rPr>
              <a:t> Transaction { </a:t>
            </a:r>
            <a:r>
              <a:rPr lang="en-US" sz="2000" dirty="0" smtClean="0">
                <a:solidFill>
                  <a:schemeClr val="bg1"/>
                </a:solidFill>
              </a:rPr>
              <a:t>},</a:t>
            </a:r>
            <a:endParaRPr kumimoji="0" lang="en-US" sz="2000" b="0" i="0" u="none" strike="noStrike" cap="none" spc="0" normalizeH="0" baseline="0" dirty="0" smtClean="0">
              <a:ln>
                <a:noFill/>
              </a:ln>
              <a:solidFill>
                <a:schemeClr val="bg1"/>
              </a:solidFill>
              <a:effectLst/>
              <a:uFillTx/>
              <a:sym typeface="Gill Sans"/>
            </a:endParaRPr>
          </a:p>
          <a:p>
            <a:pPr marR="0" algn="l" defTabSz="546100" rtl="0" fontAlgn="auto" latinLnBrk="1" hangingPunct="0">
              <a:lnSpc>
                <a:spcPct val="100000"/>
              </a:lnSpc>
              <a:spcBef>
                <a:spcPts val="0"/>
              </a:spcBef>
              <a:spcAft>
                <a:spcPts val="0"/>
              </a:spcAft>
              <a:buClrTx/>
              <a:buSzTx/>
              <a:tabLst/>
            </a:pPr>
            <a:r>
              <a:rPr kumimoji="0" lang="en-US" sz="2000" b="0" i="0" u="none" strike="noStrike" cap="none" spc="0" normalizeH="0" baseline="0" dirty="0" smtClean="0">
                <a:ln>
                  <a:noFill/>
                </a:ln>
                <a:solidFill>
                  <a:schemeClr val="bg1"/>
                </a:solidFill>
                <a:effectLst/>
                <a:uFillTx/>
                <a:sym typeface="Gill Sans"/>
              </a:rPr>
              <a:t>]</a:t>
            </a:r>
            <a:endParaRPr kumimoji="0" lang="en-US" sz="2000" b="0" i="0" u="none" strike="noStrike" cap="none" spc="0" normalizeH="0" baseline="0" dirty="0">
              <a:ln>
                <a:noFill/>
              </a:ln>
              <a:solidFill>
                <a:schemeClr val="bg1"/>
              </a:solidFill>
              <a:effectLst/>
              <a:uFillTx/>
              <a:sym typeface="Gill Sans"/>
            </a:endParaRPr>
          </a:p>
        </p:txBody>
      </p:sp>
      <p:sp>
        <p:nvSpPr>
          <p:cNvPr id="48" name="TextBox 47"/>
          <p:cNvSpPr txBox="1"/>
          <p:nvPr/>
        </p:nvSpPr>
        <p:spPr>
          <a:xfrm>
            <a:off x="7322820" y="6147475"/>
            <a:ext cx="2441448" cy="1641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546100" rtl="0" fontAlgn="auto" latinLnBrk="1" hangingPunct="0">
              <a:lnSpc>
                <a:spcPct val="100000"/>
              </a:lnSpc>
              <a:spcBef>
                <a:spcPts val="0"/>
              </a:spcBef>
              <a:spcAft>
                <a:spcPts val="0"/>
              </a:spcAft>
              <a:buClrTx/>
              <a:buSzTx/>
              <a:tabLst/>
            </a:pPr>
            <a:r>
              <a:rPr kumimoji="0" lang="en-US" sz="2000" b="0" i="0" u="none" strike="noStrike" cap="none" spc="0" normalizeH="0" baseline="0" dirty="0" smtClean="0">
                <a:ln>
                  <a:noFill/>
                </a:ln>
                <a:solidFill>
                  <a:schemeClr val="bg1"/>
                </a:solidFill>
                <a:effectLst/>
                <a:uFillTx/>
                <a:sym typeface="Gill Sans"/>
              </a:rPr>
              <a:t>[ </a:t>
            </a:r>
          </a:p>
          <a:p>
            <a:pPr marR="0" algn="l" defTabSz="546100" rtl="0" fontAlgn="auto" latinLnBrk="1" hangingPunct="0">
              <a:lnSpc>
                <a:spcPct val="100000"/>
              </a:lnSpc>
              <a:spcBef>
                <a:spcPts val="0"/>
              </a:spcBef>
              <a:spcAft>
                <a:spcPts val="0"/>
              </a:spcAft>
              <a:buClrTx/>
              <a:buSzTx/>
              <a:tabLst/>
            </a:pPr>
            <a:r>
              <a:rPr lang="en-US" sz="2000" dirty="0">
                <a:solidFill>
                  <a:schemeClr val="bg1"/>
                </a:solidFill>
              </a:rPr>
              <a:t> </a:t>
            </a:r>
            <a:r>
              <a:rPr kumimoji="0" lang="en-US" sz="2000" b="0" i="0" u="none" strike="noStrike" cap="none" spc="0" normalizeH="0" baseline="0" dirty="0" smtClean="0">
                <a:ln>
                  <a:noFill/>
                </a:ln>
                <a:solidFill>
                  <a:schemeClr val="bg1"/>
                </a:solidFill>
                <a:effectLst/>
                <a:uFillTx/>
                <a:sym typeface="Gill Sans"/>
              </a:rPr>
              <a:t>Transaction { },</a:t>
            </a:r>
          </a:p>
          <a:p>
            <a:pPr algn="l" rtl="0" latinLnBrk="1" hangingPunct="0"/>
            <a:r>
              <a:rPr lang="en-US" sz="2000" dirty="0">
                <a:solidFill>
                  <a:schemeClr val="bg1"/>
                </a:solidFill>
              </a:rPr>
              <a:t> Transaction { },</a:t>
            </a:r>
          </a:p>
          <a:p>
            <a:pPr algn="l" rtl="0" latinLnBrk="1" hangingPunct="0"/>
            <a:r>
              <a:rPr lang="en-US" sz="2000" dirty="0">
                <a:solidFill>
                  <a:schemeClr val="bg1"/>
                </a:solidFill>
              </a:rPr>
              <a:t> Transaction { </a:t>
            </a:r>
            <a:r>
              <a:rPr lang="en-US" sz="2000" dirty="0" smtClean="0">
                <a:solidFill>
                  <a:schemeClr val="bg1"/>
                </a:solidFill>
              </a:rPr>
              <a:t>},</a:t>
            </a:r>
            <a:endParaRPr kumimoji="0" lang="en-US" sz="2000" b="0" i="0" u="none" strike="noStrike" cap="none" spc="0" normalizeH="0" baseline="0" dirty="0" smtClean="0">
              <a:ln>
                <a:noFill/>
              </a:ln>
              <a:solidFill>
                <a:schemeClr val="bg1"/>
              </a:solidFill>
              <a:effectLst/>
              <a:uFillTx/>
              <a:sym typeface="Gill Sans"/>
            </a:endParaRPr>
          </a:p>
          <a:p>
            <a:pPr marR="0" algn="l" defTabSz="546100" rtl="0" fontAlgn="auto" latinLnBrk="1" hangingPunct="0">
              <a:lnSpc>
                <a:spcPct val="100000"/>
              </a:lnSpc>
              <a:spcBef>
                <a:spcPts val="0"/>
              </a:spcBef>
              <a:spcAft>
                <a:spcPts val="0"/>
              </a:spcAft>
              <a:buClrTx/>
              <a:buSzTx/>
              <a:tabLst/>
            </a:pPr>
            <a:r>
              <a:rPr kumimoji="0" lang="en-US" sz="2000" b="0" i="0" u="none" strike="noStrike" cap="none" spc="0" normalizeH="0" baseline="0" dirty="0" smtClean="0">
                <a:ln>
                  <a:noFill/>
                </a:ln>
                <a:solidFill>
                  <a:schemeClr val="bg1"/>
                </a:solidFill>
                <a:effectLst/>
                <a:uFillTx/>
                <a:sym typeface="Gill Sans"/>
              </a:rPr>
              <a:t>]</a:t>
            </a:r>
            <a:endParaRPr kumimoji="0" lang="en-US" sz="2000" b="0" i="0" u="none" strike="noStrike" cap="none" spc="0" normalizeH="0" baseline="0" dirty="0">
              <a:ln>
                <a:noFill/>
              </a:ln>
              <a:solidFill>
                <a:schemeClr val="bg1"/>
              </a:solidFill>
              <a:effectLst/>
              <a:uFillTx/>
              <a:sym typeface="Gill Sans"/>
            </a:endParaRPr>
          </a:p>
        </p:txBody>
      </p:sp>
      <p:sp>
        <p:nvSpPr>
          <p:cNvPr id="49" name="TextBox 48"/>
          <p:cNvSpPr txBox="1"/>
          <p:nvPr/>
        </p:nvSpPr>
        <p:spPr>
          <a:xfrm>
            <a:off x="12121896" y="6147108"/>
            <a:ext cx="2441448" cy="1641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546100" rtl="0" fontAlgn="auto" latinLnBrk="1" hangingPunct="0">
              <a:lnSpc>
                <a:spcPct val="100000"/>
              </a:lnSpc>
              <a:spcBef>
                <a:spcPts val="0"/>
              </a:spcBef>
              <a:spcAft>
                <a:spcPts val="0"/>
              </a:spcAft>
              <a:buClrTx/>
              <a:buSzTx/>
              <a:tabLst/>
            </a:pPr>
            <a:r>
              <a:rPr kumimoji="0" lang="en-US" sz="2000" b="0" i="0" u="none" strike="noStrike" cap="none" spc="0" normalizeH="0" baseline="0" dirty="0" smtClean="0">
                <a:ln>
                  <a:noFill/>
                </a:ln>
                <a:solidFill>
                  <a:schemeClr val="bg1"/>
                </a:solidFill>
                <a:effectLst/>
                <a:uFillTx/>
                <a:sym typeface="Gill Sans"/>
              </a:rPr>
              <a:t>[ </a:t>
            </a:r>
          </a:p>
          <a:p>
            <a:pPr marR="0" algn="l" defTabSz="546100" rtl="0" fontAlgn="auto" latinLnBrk="1" hangingPunct="0">
              <a:lnSpc>
                <a:spcPct val="100000"/>
              </a:lnSpc>
              <a:spcBef>
                <a:spcPts val="0"/>
              </a:spcBef>
              <a:spcAft>
                <a:spcPts val="0"/>
              </a:spcAft>
              <a:buClrTx/>
              <a:buSzTx/>
              <a:tabLst/>
            </a:pPr>
            <a:r>
              <a:rPr lang="en-US" sz="2000" dirty="0">
                <a:solidFill>
                  <a:schemeClr val="bg1"/>
                </a:solidFill>
              </a:rPr>
              <a:t> </a:t>
            </a:r>
            <a:r>
              <a:rPr kumimoji="0" lang="en-US" sz="2000" b="0" i="0" u="none" strike="noStrike" cap="none" spc="0" normalizeH="0" baseline="0" dirty="0" smtClean="0">
                <a:ln>
                  <a:noFill/>
                </a:ln>
                <a:solidFill>
                  <a:schemeClr val="bg1"/>
                </a:solidFill>
                <a:effectLst/>
                <a:uFillTx/>
                <a:sym typeface="Gill Sans"/>
              </a:rPr>
              <a:t>Transaction { },</a:t>
            </a:r>
          </a:p>
          <a:p>
            <a:pPr algn="l" rtl="0" latinLnBrk="1" hangingPunct="0"/>
            <a:r>
              <a:rPr lang="en-US" sz="2000" dirty="0">
                <a:solidFill>
                  <a:schemeClr val="bg1"/>
                </a:solidFill>
              </a:rPr>
              <a:t> Transaction { },</a:t>
            </a:r>
          </a:p>
          <a:p>
            <a:pPr algn="l" rtl="0" latinLnBrk="1" hangingPunct="0"/>
            <a:r>
              <a:rPr lang="en-US" sz="2000" dirty="0">
                <a:solidFill>
                  <a:schemeClr val="bg1"/>
                </a:solidFill>
              </a:rPr>
              <a:t> Transaction { </a:t>
            </a:r>
            <a:r>
              <a:rPr lang="en-US" sz="2000" dirty="0" smtClean="0">
                <a:solidFill>
                  <a:schemeClr val="bg1"/>
                </a:solidFill>
              </a:rPr>
              <a:t>},</a:t>
            </a:r>
            <a:endParaRPr kumimoji="0" lang="en-US" sz="2000" b="0" i="0" u="none" strike="noStrike" cap="none" spc="0" normalizeH="0" baseline="0" dirty="0" smtClean="0">
              <a:ln>
                <a:noFill/>
              </a:ln>
              <a:solidFill>
                <a:schemeClr val="bg1"/>
              </a:solidFill>
              <a:effectLst/>
              <a:uFillTx/>
              <a:sym typeface="Gill Sans"/>
            </a:endParaRPr>
          </a:p>
          <a:p>
            <a:pPr marR="0" algn="l" defTabSz="546100" rtl="0" fontAlgn="auto" latinLnBrk="1" hangingPunct="0">
              <a:lnSpc>
                <a:spcPct val="100000"/>
              </a:lnSpc>
              <a:spcBef>
                <a:spcPts val="0"/>
              </a:spcBef>
              <a:spcAft>
                <a:spcPts val="0"/>
              </a:spcAft>
              <a:buClrTx/>
              <a:buSzTx/>
              <a:tabLst/>
            </a:pPr>
            <a:r>
              <a:rPr kumimoji="0" lang="en-US" sz="2000" b="0" i="0" u="none" strike="noStrike" cap="none" spc="0" normalizeH="0" baseline="0" dirty="0" smtClean="0">
                <a:ln>
                  <a:noFill/>
                </a:ln>
                <a:solidFill>
                  <a:schemeClr val="bg1"/>
                </a:solidFill>
                <a:effectLst/>
                <a:uFillTx/>
                <a:sym typeface="Gill Sans"/>
              </a:rPr>
              <a:t>]</a:t>
            </a:r>
            <a:endParaRPr kumimoji="0" lang="en-US" sz="2000" b="0" i="0" u="none" strike="noStrike" cap="none" spc="0" normalizeH="0" baseline="0" dirty="0">
              <a:ln>
                <a:noFill/>
              </a:ln>
              <a:solidFill>
                <a:schemeClr val="bg1"/>
              </a:solidFill>
              <a:effectLst/>
              <a:uFillTx/>
              <a:sym typeface="Gill Sans"/>
            </a:endParaRPr>
          </a:p>
        </p:txBody>
      </p:sp>
      <p:pic>
        <p:nvPicPr>
          <p:cNvPr id="50"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0341" y="4041385"/>
            <a:ext cx="1358694" cy="572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52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65856" y="7666837"/>
            <a:ext cx="10804144" cy="584775"/>
          </a:xfrm>
          <a:prstGeom prst="rect">
            <a:avLst/>
          </a:prstGeom>
        </p:spPr>
        <p:txBody>
          <a:bodyPr wrap="square">
            <a:spAutoFit/>
          </a:bodyPr>
          <a:lstStyle/>
          <a:p>
            <a:pPr lvl="0" defTabSz="914400">
              <a:defRPr/>
            </a:pPr>
            <a:r>
              <a:rPr lang="en-US" dirty="0"/>
              <a:t>$ </a:t>
            </a:r>
            <a:r>
              <a:rPr lang="en-US" dirty="0" err="1"/>
              <a:t>git</a:t>
            </a:r>
            <a:r>
              <a:rPr lang="en-US" dirty="0"/>
              <a:t> checkout </a:t>
            </a:r>
            <a:r>
              <a:rPr lang="hu-HU" dirty="0"/>
              <a:t>fb23540fce45e0ab0f1a50f7dbb7f839561119ed</a:t>
            </a:r>
            <a:endParaRPr lang="en-US" dirty="0"/>
          </a:p>
        </p:txBody>
      </p:sp>
      <p:pic>
        <p:nvPicPr>
          <p:cNvPr id="40962" name="Picture 2" descr="https://documents.lucidchart.com/documents/5fd299a6-f9f2-4fba-b4b9-ad565d3a07ab/pages/0_0?a=1266&amp;x=608&amp;y=454&amp;w=264&amp;h=286&amp;store=1&amp;accept=image%2F*&amp;auth=LCA%206484a9195338e9286558e150f23dcd39c59c2d5a-ts%3D15295686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06" y="1562692"/>
            <a:ext cx="4489244" cy="4874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357944"/>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Hashing</a:t>
            </a:r>
          </a:p>
          <a:p>
            <a:pPr marL="0" marR="0" lvl="0" indent="0" algn="ctr" defTabSz="914400" eaLnBrk="1" fontAlgn="auto" latinLnBrk="0" hangingPunct="1">
              <a:lnSpc>
                <a:spcPct val="100000"/>
              </a:lnSpc>
              <a:spcBef>
                <a:spcPts val="0"/>
              </a:spcBef>
              <a:spcAft>
                <a:spcPts val="0"/>
              </a:spcAft>
              <a:buClrTx/>
              <a:buSzTx/>
              <a:buFontTx/>
              <a:buNone/>
              <a:tabLst/>
              <a:defRPr/>
            </a:pPr>
            <a:r>
              <a:rPr lang="en-US" sz="2800" dirty="0" smtClean="0"/>
              <a:t>{</a:t>
            </a:r>
            <a:r>
              <a:rPr lang="nl-NL" sz="2800" dirty="0"/>
              <a:t>4eacc3e94c5bee5c869fdaa1e736096718ff6d50</a:t>
            </a:r>
            <a:r>
              <a:rPr lang="en-US" sz="2800" dirty="0" smtClean="0"/>
              <a:t>}</a:t>
            </a:r>
            <a:endParaRPr lang="en-US" sz="2800" dirty="0"/>
          </a:p>
        </p:txBody>
      </p:sp>
      <p:pic>
        <p:nvPicPr>
          <p:cNvPr id="3" name="Picture 2" descr="mage result for chai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3653" y="2479640"/>
            <a:ext cx="1358694" cy="572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702196"/>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1968500"/>
            <a:ext cx="14668500" cy="6438900"/>
          </a:xfrm>
        </p:spPr>
        <p:txBody>
          <a:bodyPr numCol="1"/>
          <a:lstStyle/>
          <a:p>
            <a:r>
              <a:rPr lang="en-US" dirty="0"/>
              <a:t>The hashing function creates 64 characters unique id (SHA-256</a:t>
            </a:r>
            <a:r>
              <a:rPr lang="en-US" dirty="0" smtClean="0"/>
              <a:t>)</a:t>
            </a:r>
          </a:p>
          <a:p>
            <a:r>
              <a:rPr lang="en-US" dirty="0" smtClean="0"/>
              <a:t>You </a:t>
            </a:r>
            <a:r>
              <a:rPr lang="en-US" dirty="0"/>
              <a:t>can use the hash to validate the data </a:t>
            </a:r>
            <a:endParaRPr lang="en-US" dirty="0" smtClean="0"/>
          </a:p>
          <a:p>
            <a:r>
              <a:rPr lang="en-US" dirty="0" smtClean="0"/>
              <a:t>You </a:t>
            </a:r>
            <a:r>
              <a:rPr lang="en-US" dirty="0"/>
              <a:t>can’t recreate the data from a hash, it’s a one-way function</a:t>
            </a:r>
          </a:p>
        </p:txBody>
      </p:sp>
      <p:sp>
        <p:nvSpPr>
          <p:cNvPr id="3" name="Title 2"/>
          <p:cNvSpPr>
            <a:spLocks noGrp="1"/>
          </p:cNvSpPr>
          <p:nvPr>
            <p:ph type="title"/>
          </p:nvPr>
        </p:nvSpPr>
        <p:spPr/>
        <p:txBody>
          <a:bodyPr/>
          <a:lstStyle/>
          <a:p>
            <a:r>
              <a:rPr lang="en-US" dirty="0" smtClean="0"/>
              <a:t>Hashing</a:t>
            </a:r>
            <a:endParaRPr lang="en-US" dirty="0"/>
          </a:p>
        </p:txBody>
      </p:sp>
      <p:grpSp>
        <p:nvGrpSpPr>
          <p:cNvPr id="16" name="Group 15"/>
          <p:cNvGrpSpPr/>
          <p:nvPr/>
        </p:nvGrpSpPr>
        <p:grpSpPr>
          <a:xfrm>
            <a:off x="2999232" y="5187950"/>
            <a:ext cx="1591056" cy="2157984"/>
            <a:chOff x="2688336" y="5187950"/>
            <a:chExt cx="1591056" cy="2157984"/>
          </a:xfrm>
        </p:grpSpPr>
        <p:sp>
          <p:nvSpPr>
            <p:cNvPr id="4" name="Folded Corner 3"/>
            <p:cNvSpPr/>
            <p:nvPr/>
          </p:nvSpPr>
          <p:spPr>
            <a:xfrm rot="10800000" flipH="1">
              <a:off x="2688336" y="5187950"/>
              <a:ext cx="1591056" cy="2157984"/>
            </a:xfrm>
            <a:prstGeom prst="foldedCorner">
              <a:avLst/>
            </a:prstGeom>
            <a: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artisticCutout/>
                        </a14:imgEffect>
                        <a14:imgEffect>
                          <a14:colorTemperature colorTemp="4700"/>
                        </a14:imgEffect>
                        <a14:imgEffect>
                          <a14:saturation sat="0"/>
                        </a14:imgEffect>
                        <a14:imgEffect>
                          <a14:brightnessContrast bright="-34000" contrast="-55000"/>
                        </a14:imgEffect>
                      </a14:imgLayer>
                    </a14:imgProps>
                  </a:ext>
                </a:extLst>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 name="TextBox 4"/>
            <p:cNvSpPr txBox="1"/>
            <p:nvPr/>
          </p:nvSpPr>
          <p:spPr>
            <a:xfrm>
              <a:off x="2688336" y="5519400"/>
              <a:ext cx="1591056" cy="15799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010101010101010101010</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grpSp>
      <p:grpSp>
        <p:nvGrpSpPr>
          <p:cNvPr id="14" name="Group 13"/>
          <p:cNvGrpSpPr/>
          <p:nvPr/>
        </p:nvGrpSpPr>
        <p:grpSpPr>
          <a:xfrm>
            <a:off x="11736578" y="5161359"/>
            <a:ext cx="2290318" cy="2132193"/>
            <a:chOff x="11425682" y="5161359"/>
            <a:chExt cx="2290318" cy="2132193"/>
          </a:xfrm>
        </p:grpSpPr>
        <p:sp>
          <p:nvSpPr>
            <p:cNvPr id="8" name="7-Point Star 7"/>
            <p:cNvSpPr/>
            <p:nvPr/>
          </p:nvSpPr>
          <p:spPr>
            <a:xfrm>
              <a:off x="11425682" y="5161359"/>
              <a:ext cx="2290318" cy="2132193"/>
            </a:xfrm>
            <a:prstGeom prst="star7">
              <a:avLst/>
            </a:prstGeom>
            <a:blipFill rotWithShape="1">
              <a:blip r:embed="rId5">
                <a:grayscl/>
                <a:extLst>
                  <a:ext uri="{BEBA8EAE-BF5A-486C-A8C5-ECC9F3942E4B}">
                    <a14:imgProps xmlns:a14="http://schemas.microsoft.com/office/drawing/2010/main">
                      <a14:imgLayer r:embed="rId6">
                        <a14:imgEffect>
                          <a14:artisticCutout/>
                        </a14:imgEffect>
                      </a14:imgLayer>
                    </a14:imgProps>
                  </a:ext>
                </a:extLst>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2" name="TextBox 11"/>
            <p:cNvSpPr txBox="1"/>
            <p:nvPr/>
          </p:nvSpPr>
          <p:spPr>
            <a:xfrm>
              <a:off x="11855313" y="5723202"/>
              <a:ext cx="1431056" cy="1087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Hash</a:t>
              </a:r>
            </a:p>
            <a:p>
              <a:pPr marL="0" marR="0" indent="0" algn="ctr" defTabSz="546100" rtl="0" fontAlgn="auto" latinLnBrk="1" hangingPunct="0">
                <a:lnSpc>
                  <a:spcPct val="100000"/>
                </a:lnSpc>
                <a:spcBef>
                  <a:spcPts val="0"/>
                </a:spcBef>
                <a:spcAft>
                  <a:spcPts val="0"/>
                </a:spcAft>
                <a:buClrTx/>
                <a:buSzTx/>
                <a:buFontTx/>
                <a:buNone/>
                <a:tabLst/>
              </a:pPr>
              <a:r>
                <a:rPr lang="en-US" dirty="0" smtClean="0">
                  <a:solidFill>
                    <a:schemeClr val="bg1"/>
                  </a:solidFill>
                </a:rPr>
                <a:t>Value</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grpSp>
      <p:sp>
        <p:nvSpPr>
          <p:cNvPr id="13" name="TextBox 12"/>
          <p:cNvSpPr txBox="1"/>
          <p:nvPr/>
        </p:nvSpPr>
        <p:spPr>
          <a:xfrm>
            <a:off x="9073896" y="7745876"/>
            <a:ext cx="7983417"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nl-NL" sz="1200" dirty="0" smtClean="0">
                <a:solidFill>
                  <a:srgbClr val="000000"/>
                </a:solidFill>
              </a:rPr>
              <a:t>{000df2df78d2f87abf13f648febc3e522649804d701d07aac600f2b265bf5c75}</a:t>
            </a:r>
            <a:endParaRPr kumimoji="0" lang="en-US" sz="1200" b="0" i="0" u="none" strike="noStrike" cap="none" spc="0" normalizeH="0" baseline="0" dirty="0">
              <a:ln>
                <a:noFill/>
              </a:ln>
              <a:solidFill>
                <a:srgbClr val="000000"/>
              </a:solidFill>
              <a:effectLst/>
              <a:uFillTx/>
              <a:sym typeface="Gill Sans"/>
            </a:endParaRPr>
          </a:p>
        </p:txBody>
      </p:sp>
      <p:grpSp>
        <p:nvGrpSpPr>
          <p:cNvPr id="23" name="Group 22"/>
          <p:cNvGrpSpPr/>
          <p:nvPr/>
        </p:nvGrpSpPr>
        <p:grpSpPr>
          <a:xfrm>
            <a:off x="4140355" y="5187949"/>
            <a:ext cx="7983417" cy="2832346"/>
            <a:chOff x="4140355" y="5187949"/>
            <a:chExt cx="7983417" cy="2832346"/>
          </a:xfrm>
        </p:grpSpPr>
        <p:grpSp>
          <p:nvGrpSpPr>
            <p:cNvPr id="15" name="Group 14"/>
            <p:cNvGrpSpPr/>
            <p:nvPr/>
          </p:nvGrpSpPr>
          <p:grpSpPr>
            <a:xfrm>
              <a:off x="7190232" y="5187949"/>
              <a:ext cx="1883664" cy="2157985"/>
              <a:chOff x="6879336" y="5187949"/>
              <a:chExt cx="1883664" cy="2157985"/>
            </a:xfrm>
            <a:solidFill>
              <a:srgbClr val="DEA700"/>
            </a:solidFill>
          </p:grpSpPr>
          <p:sp>
            <p:nvSpPr>
              <p:cNvPr id="7" name="Vertical Scroll 6"/>
              <p:cNvSpPr/>
              <p:nvPr/>
            </p:nvSpPr>
            <p:spPr>
              <a:xfrm>
                <a:off x="6879336" y="5187949"/>
                <a:ext cx="1883664" cy="2157985"/>
              </a:xfrm>
              <a:prstGeom prst="verticalScroll">
                <a:avLst/>
              </a:prstGeom>
              <a:grpFill/>
              <a:ln w="12700" cap="flat">
                <a:solidFill>
                  <a:srgbClr val="595A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1" name="TextBox 10"/>
              <p:cNvSpPr txBox="1"/>
              <p:nvPr/>
            </p:nvSpPr>
            <p:spPr>
              <a:xfrm>
                <a:off x="7246864" y="5842565"/>
                <a:ext cx="1148608"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5400" dirty="0" smtClean="0">
                    <a:solidFill>
                      <a:schemeClr val="bg1"/>
                    </a:solidFill>
                  </a:rPr>
                  <a:t>f(x)</a:t>
                </a:r>
                <a:endParaRPr kumimoji="0" lang="en-US" sz="5400" b="0" i="0" u="none" strike="noStrike" cap="none" spc="0" normalizeH="0" baseline="0" dirty="0">
                  <a:ln>
                    <a:noFill/>
                  </a:ln>
                  <a:solidFill>
                    <a:schemeClr val="bg1"/>
                  </a:solidFill>
                  <a:effectLst/>
                  <a:uFillTx/>
                  <a:sym typeface="Gill Sans"/>
                </a:endParaRPr>
              </a:p>
            </p:txBody>
          </p:sp>
        </p:grpSp>
        <p:sp>
          <p:nvSpPr>
            <p:cNvPr id="17" name="TextBox 16"/>
            <p:cNvSpPr txBox="1"/>
            <p:nvPr/>
          </p:nvSpPr>
          <p:spPr>
            <a:xfrm>
              <a:off x="4140355" y="7733037"/>
              <a:ext cx="7983417"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1200" smtClean="0">
                  <a:solidFill>
                    <a:srgbClr val="000000"/>
                  </a:solidFill>
                </a:rPr>
                <a:t>SHA256</a:t>
              </a:r>
              <a:endParaRPr kumimoji="0" lang="en-US" sz="1200" b="0" i="0" u="none" strike="noStrike" cap="none" spc="0" normalizeH="0" baseline="0" dirty="0">
                <a:ln>
                  <a:noFill/>
                </a:ln>
                <a:solidFill>
                  <a:srgbClr val="000000"/>
                </a:solidFill>
                <a:effectLst/>
                <a:uFillTx/>
                <a:sym typeface="Gill Sans"/>
              </a:endParaRPr>
            </a:p>
          </p:txBody>
        </p:sp>
        <p:cxnSp>
          <p:nvCxnSpPr>
            <p:cNvPr id="19" name="Straight Arrow Connector 18"/>
            <p:cNvCxnSpPr/>
            <p:nvPr/>
          </p:nvCxnSpPr>
          <p:spPr>
            <a:xfrm flipV="1">
              <a:off x="4718304" y="6309359"/>
              <a:ext cx="2534666" cy="1"/>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grpSp>
      <p:cxnSp>
        <p:nvCxnSpPr>
          <p:cNvPr id="22" name="Straight Arrow Connector 21"/>
          <p:cNvCxnSpPr/>
          <p:nvPr/>
        </p:nvCxnSpPr>
        <p:spPr>
          <a:xfrm flipV="1">
            <a:off x="9059604" y="6314187"/>
            <a:ext cx="2534666" cy="1"/>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8409738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r>
              <a:rPr lang="en-US" sz="3200" b="1" dirty="0"/>
              <a:t>Hash </a:t>
            </a:r>
            <a:r>
              <a:rPr lang="en-US" sz="3200" b="1" dirty="0" smtClean="0"/>
              <a:t>- </a:t>
            </a:r>
            <a:r>
              <a:rPr lang="en-US" sz="3200" dirty="0" smtClean="0"/>
              <a:t>Is </a:t>
            </a:r>
            <a:r>
              <a:rPr lang="en-US" sz="3200" dirty="0"/>
              <a:t>used to sign the block (a checksum) because if you change the info in the block the hash will </a:t>
            </a:r>
            <a:r>
              <a:rPr lang="en-US" sz="3200" dirty="0" smtClean="0"/>
              <a:t>change</a:t>
            </a:r>
            <a:endParaRPr lang="en-US" sz="3200" b="1" dirty="0" smtClean="0"/>
          </a:p>
          <a:p>
            <a:r>
              <a:rPr lang="en-US" sz="3200" b="1" dirty="0" smtClean="0"/>
              <a:t>Difficulty</a:t>
            </a:r>
            <a:r>
              <a:rPr lang="en-US" sz="3200" dirty="0" smtClean="0"/>
              <a:t> </a:t>
            </a:r>
            <a:r>
              <a:rPr lang="en-US" sz="3200" b="1" dirty="0"/>
              <a:t>-</a:t>
            </a:r>
            <a:r>
              <a:rPr lang="en-US" sz="3200" dirty="0"/>
              <a:t> </a:t>
            </a:r>
            <a:r>
              <a:rPr lang="en-US" sz="3200" dirty="0" smtClean="0"/>
              <a:t>Is </a:t>
            </a:r>
            <a:r>
              <a:rPr lang="en-US" sz="3200" dirty="0"/>
              <a:t>the number </a:t>
            </a:r>
            <a:r>
              <a:rPr lang="en-US" sz="3200" dirty="0" smtClean="0"/>
              <a:t>of times that an established char has to be repeated at the beginning of the hash in order to be valid</a:t>
            </a:r>
          </a:p>
          <a:p>
            <a:r>
              <a:rPr lang="en-US" sz="3200" b="1" dirty="0" smtClean="0"/>
              <a:t>Nonce</a:t>
            </a:r>
            <a:r>
              <a:rPr lang="en-US" sz="3200" dirty="0" smtClean="0"/>
              <a:t> </a:t>
            </a:r>
            <a:r>
              <a:rPr lang="en-US" sz="3200" b="1" dirty="0" smtClean="0"/>
              <a:t>-</a:t>
            </a:r>
            <a:r>
              <a:rPr lang="en-US" sz="3200" dirty="0" smtClean="0"/>
              <a:t> </a:t>
            </a:r>
            <a:r>
              <a:rPr lang="en-US" sz="3200" dirty="0"/>
              <a:t>I</a:t>
            </a:r>
            <a:r>
              <a:rPr lang="en-US" sz="3200" dirty="0" smtClean="0"/>
              <a:t>s a random number that gets added to the payload in order to obtain a valid hash</a:t>
            </a:r>
          </a:p>
          <a:p>
            <a:r>
              <a:rPr lang="en-US" sz="3200" b="1" dirty="0" smtClean="0"/>
              <a:t>Nonce + Difficulty </a:t>
            </a:r>
            <a:r>
              <a:rPr lang="en-US" sz="3200" dirty="0" smtClean="0"/>
              <a:t>-&gt; forces the </a:t>
            </a:r>
            <a:r>
              <a:rPr lang="en-US" sz="3200" b="1" dirty="0" smtClean="0"/>
              <a:t>hash</a:t>
            </a:r>
            <a:r>
              <a:rPr lang="en-US" sz="3200" dirty="0" smtClean="0"/>
              <a:t> function to be repeated until it starts with the established numbers of nonce and is impossible guess the nonce number to have the right repetition of a certain number in front the hash.</a:t>
            </a:r>
          </a:p>
          <a:p>
            <a:r>
              <a:rPr lang="en-US" sz="3200" dirty="0" smtClean="0"/>
              <a:t>This is the mathematical problem at the base of the mining and also because is complicated to calculate make sure one single person can’t recalculate the entire chain and rewrite the history in his favor</a:t>
            </a:r>
          </a:p>
        </p:txBody>
      </p:sp>
      <p:sp>
        <p:nvSpPr>
          <p:cNvPr id="3" name="Title 2"/>
          <p:cNvSpPr>
            <a:spLocks noGrp="1"/>
          </p:cNvSpPr>
          <p:nvPr>
            <p:ph type="title"/>
          </p:nvPr>
        </p:nvSpPr>
        <p:spPr/>
        <p:txBody>
          <a:bodyPr/>
          <a:lstStyle/>
          <a:p>
            <a:r>
              <a:rPr lang="en-US" dirty="0"/>
              <a:t>Hashing</a:t>
            </a:r>
          </a:p>
        </p:txBody>
      </p:sp>
    </p:spTree>
    <p:extLst>
      <p:ext uri="{BB962C8B-B14F-4D97-AF65-F5344CB8AC3E}">
        <p14:creationId xmlns:p14="http://schemas.microsoft.com/office/powerpoint/2010/main" val="795322814"/>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Hashing</a:t>
            </a:r>
          </a:p>
        </p:txBody>
      </p:sp>
      <p:sp>
        <p:nvSpPr>
          <p:cNvPr id="5" name="Rectangle 4"/>
          <p:cNvSpPr/>
          <p:nvPr/>
        </p:nvSpPr>
        <p:spPr>
          <a:xfrm>
            <a:off x="2307336" y="7834240"/>
            <a:ext cx="13277088" cy="584775"/>
          </a:xfrm>
          <a:prstGeom prst="rect">
            <a:avLst/>
          </a:prstGeom>
        </p:spPr>
        <p:txBody>
          <a:bodyPr wrap="square">
            <a:spAutoFit/>
          </a:bodyPr>
          <a:lstStyle/>
          <a:p>
            <a:pPr rtl="0" latinLnBrk="1" hangingPunct="0"/>
            <a:r>
              <a:rPr lang="nl-NL" dirty="0">
                <a:solidFill>
                  <a:srgbClr val="000000"/>
                </a:solidFill>
              </a:rPr>
              <a:t>00ec80f6348e70cca8adbddde25ce22ee68e5611f9bbff1caae4d148d137aba5</a:t>
            </a:r>
            <a:endParaRPr lang="en-US" dirty="0">
              <a:solidFill>
                <a:srgbClr val="000000"/>
              </a:solidFill>
            </a:endParaRPr>
          </a:p>
        </p:txBody>
      </p:sp>
      <p:grpSp>
        <p:nvGrpSpPr>
          <p:cNvPr id="6" name="Group 5"/>
          <p:cNvGrpSpPr/>
          <p:nvPr/>
        </p:nvGrpSpPr>
        <p:grpSpPr>
          <a:xfrm>
            <a:off x="2871216" y="1841246"/>
            <a:ext cx="1591056" cy="2157984"/>
            <a:chOff x="2688336" y="5187950"/>
            <a:chExt cx="1591056" cy="2157984"/>
          </a:xfrm>
        </p:grpSpPr>
        <p:sp>
          <p:nvSpPr>
            <p:cNvPr id="7" name="Folded Corner 6"/>
            <p:cNvSpPr/>
            <p:nvPr/>
          </p:nvSpPr>
          <p:spPr>
            <a:xfrm rot="10800000" flipH="1">
              <a:off x="2688336" y="5187950"/>
              <a:ext cx="1591056" cy="2157984"/>
            </a:xfrm>
            <a:prstGeom prst="foldedCorner">
              <a:avLst/>
            </a:prstGeom>
            <a: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artisticCutout/>
                        </a14:imgEffect>
                        <a14:imgEffect>
                          <a14:colorTemperature colorTemp="4700"/>
                        </a14:imgEffect>
                        <a14:imgEffect>
                          <a14:saturation sat="0"/>
                        </a14:imgEffect>
                        <a14:imgEffect>
                          <a14:brightnessContrast bright="-34000" contrast="-55000"/>
                        </a14:imgEffect>
                      </a14:imgLayer>
                    </a14:imgProps>
                  </a:ext>
                </a:extLst>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 name="TextBox 7"/>
            <p:cNvSpPr txBox="1"/>
            <p:nvPr/>
          </p:nvSpPr>
          <p:spPr>
            <a:xfrm>
              <a:off x="2688336" y="5519400"/>
              <a:ext cx="1591056" cy="15799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010101010101010101010</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grpSp>
      <p:cxnSp>
        <p:nvCxnSpPr>
          <p:cNvPr id="15" name="Straight Arrow Connector 14"/>
          <p:cNvCxnSpPr/>
          <p:nvPr/>
        </p:nvCxnSpPr>
        <p:spPr>
          <a:xfrm flipV="1">
            <a:off x="4590288" y="2962655"/>
            <a:ext cx="2534666" cy="1"/>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sp>
        <p:nvSpPr>
          <p:cNvPr id="18" name="Oval 17"/>
          <p:cNvSpPr/>
          <p:nvPr/>
        </p:nvSpPr>
        <p:spPr>
          <a:xfrm>
            <a:off x="2509440" y="7568843"/>
            <a:ext cx="731520" cy="868460"/>
          </a:xfrm>
          <a:prstGeom prst="ellipse">
            <a:avLst/>
          </a:prstGeom>
          <a:noFill/>
          <a:ln w="28575" cap="flat">
            <a:solidFill>
              <a:srgbClr val="C00000"/>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9" name="TextBox 18"/>
          <p:cNvSpPr txBox="1"/>
          <p:nvPr/>
        </p:nvSpPr>
        <p:spPr>
          <a:xfrm>
            <a:off x="5491749" y="4594204"/>
            <a:ext cx="2445131"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46100" rtl="0" fontAlgn="auto" latinLnBrk="1" hangingPunct="0">
              <a:lnSpc>
                <a:spcPct val="100000"/>
              </a:lnSpc>
              <a:spcBef>
                <a:spcPts val="0"/>
              </a:spcBef>
              <a:spcAft>
                <a:spcPts val="0"/>
              </a:spcAft>
              <a:buClrTx/>
              <a:buSzTx/>
              <a:buFontTx/>
              <a:buNone/>
              <a:tabLst/>
            </a:pPr>
            <a:r>
              <a:rPr lang="en-US" dirty="0" smtClean="0">
                <a:solidFill>
                  <a:srgbClr val="C00000"/>
                </a:solidFill>
              </a:rPr>
              <a:t>Difficulty: 2</a:t>
            </a:r>
            <a:endParaRPr kumimoji="0" lang="en-US" sz="3200" b="0" i="0" u="none" strike="noStrike" cap="none" spc="0" normalizeH="0" baseline="0" dirty="0">
              <a:ln>
                <a:noFill/>
              </a:ln>
              <a:solidFill>
                <a:srgbClr val="C00000"/>
              </a:solidFill>
              <a:effectLst/>
              <a:uFillTx/>
              <a:latin typeface="Gill Sans"/>
              <a:ea typeface="Gill Sans"/>
              <a:cs typeface="Gill Sans"/>
              <a:sym typeface="Gill Sans"/>
            </a:endParaRPr>
          </a:p>
        </p:txBody>
      </p:sp>
      <p:cxnSp>
        <p:nvCxnSpPr>
          <p:cNvPr id="21" name="Straight Arrow Connector 20"/>
          <p:cNvCxnSpPr>
            <a:stCxn id="19" idx="2"/>
          </p:cNvCxnSpPr>
          <p:nvPr/>
        </p:nvCxnSpPr>
        <p:spPr>
          <a:xfrm flipH="1">
            <a:off x="3240960" y="5189239"/>
            <a:ext cx="3473355" cy="2379604"/>
          </a:xfrm>
          <a:prstGeom prst="straightConnector1">
            <a:avLst/>
          </a:prstGeom>
          <a:noFill/>
          <a:ln w="28575" cap="flat">
            <a:solidFill>
              <a:srgbClr val="C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3" name="Straight Arrow Connector 22"/>
          <p:cNvCxnSpPr/>
          <p:nvPr/>
        </p:nvCxnSpPr>
        <p:spPr>
          <a:xfrm>
            <a:off x="13860624" y="4492327"/>
            <a:ext cx="23959" cy="1112427"/>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sp>
        <p:nvSpPr>
          <p:cNvPr id="28" name="7-Point Star 27"/>
          <p:cNvSpPr/>
          <p:nvPr/>
        </p:nvSpPr>
        <p:spPr>
          <a:xfrm>
            <a:off x="12739424" y="5630544"/>
            <a:ext cx="2290318" cy="2132193"/>
          </a:xfrm>
          <a:prstGeom prst="star7">
            <a:avLst/>
          </a:prstGeom>
          <a:blipFill rotWithShape="1">
            <a:blip r:embed="rId4">
              <a:grayscl/>
              <a:extLst>
                <a:ext uri="{BEBA8EAE-BF5A-486C-A8C5-ECC9F3942E4B}">
                  <a14:imgProps xmlns:a14="http://schemas.microsoft.com/office/drawing/2010/main">
                    <a14:imgLayer r:embed="rId5">
                      <a14:imgEffect>
                        <a14:artisticCutout/>
                      </a14:imgEffect>
                    </a14:imgLayer>
                  </a14:imgProps>
                </a:ext>
              </a:extLst>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9" name="TextBox 28"/>
          <p:cNvSpPr txBox="1"/>
          <p:nvPr/>
        </p:nvSpPr>
        <p:spPr>
          <a:xfrm>
            <a:off x="13169055" y="6192387"/>
            <a:ext cx="1431056" cy="1087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Valid</a:t>
            </a:r>
          </a:p>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Hash</a:t>
            </a:r>
          </a:p>
        </p:txBody>
      </p:sp>
      <p:sp>
        <p:nvSpPr>
          <p:cNvPr id="25" name="Down Arrow Callout 24"/>
          <p:cNvSpPr/>
          <p:nvPr/>
        </p:nvSpPr>
        <p:spPr>
          <a:xfrm>
            <a:off x="11819490" y="2245699"/>
            <a:ext cx="4093610" cy="2137410"/>
          </a:xfrm>
          <a:prstGeom prst="downArrowCallout">
            <a:avLst/>
          </a:prstGeom>
          <a:blipFill rotWithShape="1">
            <a:blip r:embed="rId4">
              <a:duotone>
                <a:prstClr val="black"/>
                <a:schemeClr val="tx2">
                  <a:tint val="45000"/>
                  <a:satMod val="400000"/>
                </a:schemeClr>
              </a:duotone>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a:p>
            <a:pPr marL="0" marR="0" indent="0" algn="ctr" defTabSz="584200" rtl="0" fontAlgn="auto" latinLnBrk="1" hangingPunct="0">
              <a:lnSpc>
                <a:spcPct val="100000"/>
              </a:lnSpc>
              <a:spcBef>
                <a:spcPts val="0"/>
              </a:spcBef>
              <a:spcAft>
                <a:spcPts val="0"/>
              </a:spcAft>
              <a:buClrTx/>
              <a:buSzTx/>
              <a:buFontTx/>
              <a:buNone/>
              <a:tabLst/>
            </a:pPr>
            <a:r>
              <a:rPr lang="en-US" sz="2800" dirty="0" smtClean="0">
                <a:solidFill>
                  <a:srgbClr val="FFFFFF"/>
                </a:solidFill>
                <a:effectLst>
                  <a:outerShdw blurRad="38100" dist="12700" dir="5400000" rotWithShape="0">
                    <a:srgbClr val="000000">
                      <a:alpha val="50000"/>
                    </a:srgbClr>
                  </a:outerShdw>
                </a:effectLst>
              </a:rPr>
              <a:t>i</a:t>
            </a:r>
            <a:r>
              <a:rPr kumimoji="0" lang="en-US"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f (</a:t>
            </a:r>
            <a:r>
              <a:rPr kumimoji="0" lang="en-US" sz="2800" b="0" i="0" u="none" strike="noStrike" cap="none" spc="0" normalizeH="0" baseline="0" dirty="0" err="1"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repetationOf</a:t>
            </a:r>
            <a:r>
              <a:rPr kumimoji="0" lang="en-US"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(‘0’) == 2)</a:t>
            </a:r>
          </a:p>
          <a:p>
            <a:pPr marL="0" marR="0" indent="0" algn="ctr" defTabSz="584200" rtl="0" fontAlgn="auto" latinLnBrk="1" hangingPunct="0">
              <a:lnSpc>
                <a:spcPct val="100000"/>
              </a:lnSpc>
              <a:spcBef>
                <a:spcPts val="0"/>
              </a:spcBef>
              <a:spcAft>
                <a:spcPts val="0"/>
              </a:spcAft>
              <a:buClrTx/>
              <a:buSzTx/>
              <a:buFontTx/>
              <a:buNone/>
              <a:tabLst/>
            </a:pPr>
            <a:endParaRPr kumimoji="0" lang="en-US"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1" name="Rectangle 30"/>
          <p:cNvSpPr/>
          <p:nvPr/>
        </p:nvSpPr>
        <p:spPr>
          <a:xfrm>
            <a:off x="14093643" y="4827757"/>
            <a:ext cx="2018501" cy="584775"/>
          </a:xfrm>
          <a:prstGeom prst="rect">
            <a:avLst/>
          </a:prstGeom>
        </p:spPr>
        <p:txBody>
          <a:bodyPr wrap="none">
            <a:spAutoFit/>
          </a:bodyPr>
          <a:lstStyle/>
          <a:p>
            <a:pPr algn="l" rtl="0" latinLnBrk="1" hangingPunct="0"/>
            <a:r>
              <a:rPr lang="en-US" dirty="0" smtClean="0">
                <a:solidFill>
                  <a:srgbClr val="C00000"/>
                </a:solidFill>
              </a:rPr>
              <a:t>Nonce:100</a:t>
            </a:r>
            <a:endParaRPr lang="en-US" dirty="0">
              <a:solidFill>
                <a:srgbClr val="C00000"/>
              </a:solidFill>
            </a:endParaRPr>
          </a:p>
        </p:txBody>
      </p:sp>
      <p:sp>
        <p:nvSpPr>
          <p:cNvPr id="49" name="U-Turn Arrow 48"/>
          <p:cNvSpPr/>
          <p:nvPr/>
        </p:nvSpPr>
        <p:spPr>
          <a:xfrm>
            <a:off x="8442222" y="1074540"/>
            <a:ext cx="4032349" cy="594267"/>
          </a:xfrm>
          <a:prstGeom prst="uturnArrow">
            <a:avLst>
              <a:gd name="adj1" fmla="val 25000"/>
              <a:gd name="adj2" fmla="val 21923"/>
              <a:gd name="adj3" fmla="val 25000"/>
              <a:gd name="adj4" fmla="val 43750"/>
              <a:gd name="adj5" fmla="val 100000"/>
            </a:avLst>
          </a:prstGeom>
          <a:blipFill rotWithShape="1">
            <a:blip r:embed="rId4">
              <a:duotone>
                <a:prstClr val="black"/>
                <a:schemeClr val="tx2">
                  <a:tint val="45000"/>
                  <a:satMod val="400000"/>
                </a:schemeClr>
              </a:duotone>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nvGrpSpPr>
          <p:cNvPr id="56" name="Group 55"/>
          <p:cNvGrpSpPr/>
          <p:nvPr/>
        </p:nvGrpSpPr>
        <p:grpSpPr>
          <a:xfrm>
            <a:off x="7062216" y="1841245"/>
            <a:ext cx="1883664" cy="2157985"/>
            <a:chOff x="6879336" y="5187949"/>
            <a:chExt cx="1883664" cy="2157985"/>
          </a:xfrm>
          <a:solidFill>
            <a:srgbClr val="DEA700"/>
          </a:solidFill>
        </p:grpSpPr>
        <p:sp>
          <p:nvSpPr>
            <p:cNvPr id="57" name="Vertical Scroll 56"/>
            <p:cNvSpPr/>
            <p:nvPr/>
          </p:nvSpPr>
          <p:spPr>
            <a:xfrm>
              <a:off x="6879336" y="5187949"/>
              <a:ext cx="1883664" cy="2157985"/>
            </a:xfrm>
            <a:prstGeom prst="verticalScroll">
              <a:avLst/>
            </a:prstGeom>
            <a:grpFill/>
            <a:ln w="12700" cap="flat">
              <a:solidFill>
                <a:srgbClr val="595A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8" name="TextBox 57"/>
            <p:cNvSpPr txBox="1"/>
            <p:nvPr/>
          </p:nvSpPr>
          <p:spPr>
            <a:xfrm>
              <a:off x="7246864" y="5842565"/>
              <a:ext cx="1148608"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5400" dirty="0" smtClean="0">
                  <a:solidFill>
                    <a:schemeClr val="bg1"/>
                  </a:solidFill>
                </a:rPr>
                <a:t>f(x)</a:t>
              </a:r>
              <a:endParaRPr kumimoji="0" lang="en-US" sz="5400" b="0" i="0" u="none" strike="noStrike" cap="none" spc="0" normalizeH="0" baseline="0" dirty="0">
                <a:ln>
                  <a:noFill/>
                </a:ln>
                <a:solidFill>
                  <a:schemeClr val="bg1"/>
                </a:solidFill>
                <a:effectLst/>
                <a:uFillTx/>
                <a:sym typeface="Gill Sans"/>
              </a:endParaRPr>
            </a:p>
          </p:txBody>
        </p:sp>
      </p:grpSp>
      <p:pic>
        <p:nvPicPr>
          <p:cNvPr id="59" name="Picture 2" descr="mage result for gears icon"/>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6545525" y="3140080"/>
            <a:ext cx="1338808" cy="1471667"/>
          </a:xfrm>
          <a:prstGeom prst="rect">
            <a:avLst/>
          </a:prstGeom>
          <a:noFill/>
          <a:extLst>
            <a:ext uri="{909E8E84-426E-40DD-AFC4-6F175D3DCCD1}">
              <a14:hiddenFill xmlns:a14="http://schemas.microsoft.com/office/drawing/2010/main">
                <a:solidFill>
                  <a:srgbClr val="FFFFFF"/>
                </a:solidFill>
              </a14:hiddenFill>
            </a:ext>
          </a:extLst>
        </p:spPr>
      </p:pic>
      <p:sp>
        <p:nvSpPr>
          <p:cNvPr id="60" name="U-Turn Arrow 59"/>
          <p:cNvSpPr/>
          <p:nvPr/>
        </p:nvSpPr>
        <p:spPr>
          <a:xfrm rot="10800000">
            <a:off x="8366511" y="4064271"/>
            <a:ext cx="4032349" cy="594267"/>
          </a:xfrm>
          <a:prstGeom prst="uturnArrow">
            <a:avLst>
              <a:gd name="adj1" fmla="val 25000"/>
              <a:gd name="adj2" fmla="val 21923"/>
              <a:gd name="adj3" fmla="val 25000"/>
              <a:gd name="adj4" fmla="val 43750"/>
              <a:gd name="adj5" fmla="val 100000"/>
            </a:avLst>
          </a:prstGeom>
          <a:blipFill rotWithShape="1">
            <a:blip r:embed="rId4">
              <a:duotone>
                <a:prstClr val="black"/>
                <a:schemeClr val="tx2">
                  <a:tint val="45000"/>
                  <a:satMod val="400000"/>
                </a:schemeClr>
              </a:duotone>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1" name="Rectangle 60"/>
          <p:cNvSpPr/>
          <p:nvPr/>
        </p:nvSpPr>
        <p:spPr>
          <a:xfrm>
            <a:off x="9561519" y="3980787"/>
            <a:ext cx="1794081" cy="584775"/>
          </a:xfrm>
          <a:prstGeom prst="rect">
            <a:avLst/>
          </a:prstGeom>
        </p:spPr>
        <p:txBody>
          <a:bodyPr wrap="none">
            <a:spAutoFit/>
          </a:bodyPr>
          <a:lstStyle/>
          <a:p>
            <a:pPr algn="l" rtl="0" latinLnBrk="1" hangingPunct="0"/>
            <a:r>
              <a:rPr lang="en-US" dirty="0" smtClean="0">
                <a:solidFill>
                  <a:srgbClr val="C00000"/>
                </a:solidFill>
              </a:rPr>
              <a:t>Nonce++</a:t>
            </a:r>
            <a:endParaRPr lang="en-US" dirty="0">
              <a:solidFill>
                <a:srgbClr val="C00000"/>
              </a:solidFill>
            </a:endParaRPr>
          </a:p>
        </p:txBody>
      </p:sp>
      <p:sp>
        <p:nvSpPr>
          <p:cNvPr id="62" name="Rectangle 61"/>
          <p:cNvSpPr/>
          <p:nvPr/>
        </p:nvSpPr>
        <p:spPr>
          <a:xfrm>
            <a:off x="9566466" y="1251858"/>
            <a:ext cx="1854995" cy="584775"/>
          </a:xfrm>
          <a:prstGeom prst="rect">
            <a:avLst/>
          </a:prstGeom>
        </p:spPr>
        <p:txBody>
          <a:bodyPr wrap="none">
            <a:spAutoFit/>
          </a:bodyPr>
          <a:lstStyle/>
          <a:p>
            <a:pPr algn="l" rtl="0" latinLnBrk="1" hangingPunct="0"/>
            <a:r>
              <a:rPr lang="en-US" smtClean="0">
                <a:solidFill>
                  <a:srgbClr val="C00000"/>
                </a:solidFill>
              </a:rPr>
              <a:t>New hash</a:t>
            </a:r>
            <a:endParaRPr lang="en-US" dirty="0">
              <a:solidFill>
                <a:srgbClr val="C00000"/>
              </a:solidFill>
            </a:endParaRPr>
          </a:p>
        </p:txBody>
      </p:sp>
    </p:spTree>
    <p:extLst>
      <p:ext uri="{BB962C8B-B14F-4D97-AF65-F5344CB8AC3E}">
        <p14:creationId xmlns:p14="http://schemas.microsoft.com/office/powerpoint/2010/main" val="17547117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fade">
                                      <p:cBhvr>
                                        <p:cTn id="34" dur="500"/>
                                        <p:tgtEl>
                                          <p:spTgt spid="6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1"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par>
                                <p:cTn id="57" presetID="10"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animBg="1"/>
      <p:bldP spid="19" grpId="0"/>
      <p:bldP spid="28" grpId="0" animBg="1"/>
      <p:bldP spid="25" grpId="0" animBg="1"/>
      <p:bldP spid="31" grpId="1"/>
      <p:bldP spid="49" grpId="0" animBg="1"/>
      <p:bldP spid="60" grpId="0" animBg="1"/>
      <p:bldP spid="61" grpId="0"/>
      <p:bldP spid="6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descr="https://documents.lucidchart.com/documents/5fd299a6-f9f2-4fba-b4b9-ad565d3a07ab/pages/0_0?a=1137&amp;x=-49&amp;y=-34&amp;w=1078&amp;h=746&amp;store=1&amp;accept=image%2F*&amp;auth=LCA%207482fbdbf57f5c46156c6ed3b0e071130f10df26-ts%3D1529313292"/>
          <p:cNvPicPr>
            <a:picLocks noChangeAspect="1" noChangeArrowheads="1"/>
          </p:cNvPicPr>
          <p:nvPr/>
        </p:nvPicPr>
        <p:blipFill rotWithShape="1">
          <a:blip r:embed="rId2">
            <a:extLst>
              <a:ext uri="{28A0092B-C50C-407E-A947-70E740481C1C}">
                <a14:useLocalDpi xmlns:a14="http://schemas.microsoft.com/office/drawing/2010/main" val="0"/>
              </a:ext>
            </a:extLst>
          </a:blip>
          <a:srcRect l="5659" t="6347" r="73996" b="58546"/>
          <a:stretch/>
        </p:blipFill>
        <p:spPr bwMode="auto">
          <a:xfrm>
            <a:off x="6729984" y="1956815"/>
            <a:ext cx="3785616" cy="4513619"/>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6364224" y="5797296"/>
            <a:ext cx="4242816" cy="585216"/>
          </a:xfrm>
          <a:prstGeom prst="ellipse">
            <a:avLst/>
          </a:prstGeom>
          <a:noFill/>
          <a:ln w="28575" cap="flat">
            <a:solidFill>
              <a:srgbClr val="C00000"/>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 name="Rectangle 3"/>
          <p:cNvSpPr/>
          <p:nvPr/>
        </p:nvSpPr>
        <p:spPr>
          <a:xfrm>
            <a:off x="3083560" y="7684090"/>
            <a:ext cx="10804144" cy="584775"/>
          </a:xfrm>
          <a:prstGeom prst="rect">
            <a:avLst/>
          </a:prstGeom>
        </p:spPr>
        <p:txBody>
          <a:bodyPr wrap="square">
            <a:spAutoFit/>
          </a:bodyPr>
          <a:lstStyle/>
          <a:p>
            <a:pPr lvl="0" defTabSz="914400">
              <a:defRPr/>
            </a:pPr>
            <a:r>
              <a:rPr lang="en-US" dirty="0"/>
              <a:t>$ </a:t>
            </a:r>
            <a:r>
              <a:rPr lang="en-US" dirty="0" err="1"/>
              <a:t>git</a:t>
            </a:r>
            <a:r>
              <a:rPr lang="en-US" dirty="0"/>
              <a:t> checkout </a:t>
            </a:r>
            <a:r>
              <a:rPr lang="nl-NL" dirty="0"/>
              <a:t>4eacc3e94c5bee5c869fdaa1e736096718ff6d50</a:t>
            </a:r>
            <a:endParaRPr lang="en-US" dirty="0"/>
          </a:p>
        </p:txBody>
      </p:sp>
    </p:spTree>
    <p:extLst>
      <p:ext uri="{BB962C8B-B14F-4D97-AF65-F5344CB8AC3E}">
        <p14:creationId xmlns:p14="http://schemas.microsoft.com/office/powerpoint/2010/main" val="6851180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Ledger</a:t>
            </a:r>
          </a:p>
          <a:p>
            <a:pPr marL="0" marR="0" lvl="0" indent="0" algn="ctr" defTabSz="914400" eaLnBrk="1" fontAlgn="auto" latinLnBrk="0" hangingPunct="1">
              <a:lnSpc>
                <a:spcPct val="100000"/>
              </a:lnSpc>
              <a:spcBef>
                <a:spcPts val="0"/>
              </a:spcBef>
              <a:spcAft>
                <a:spcPts val="0"/>
              </a:spcAft>
              <a:buClrTx/>
              <a:buSzTx/>
              <a:buFontTx/>
              <a:buNone/>
              <a:tabLst/>
              <a:defRPr/>
            </a:pPr>
            <a:r>
              <a:rPr lang="en-US" sz="2800" dirty="0" smtClean="0"/>
              <a:t>{</a:t>
            </a:r>
            <a:r>
              <a:rPr lang="nl-NL" sz="2800" dirty="0"/>
              <a:t>ea08b211ea92529af11520dc24bb86d7fd357a1f</a:t>
            </a:r>
            <a:r>
              <a:rPr lang="en-US" sz="2800" dirty="0" smtClean="0"/>
              <a:t>}</a:t>
            </a:r>
            <a:endParaRPr lang="en-US" sz="2800" dirty="0"/>
          </a:p>
        </p:txBody>
      </p:sp>
      <p:grpSp>
        <p:nvGrpSpPr>
          <p:cNvPr id="3" name="Group 2"/>
          <p:cNvGrpSpPr/>
          <p:nvPr/>
        </p:nvGrpSpPr>
        <p:grpSpPr>
          <a:xfrm>
            <a:off x="6499107" y="2660638"/>
            <a:ext cx="4527785" cy="620810"/>
            <a:chOff x="5698492" y="6519406"/>
            <a:chExt cx="4527785" cy="620810"/>
          </a:xfrm>
        </p:grpSpPr>
        <p:sp>
          <p:nvSpPr>
            <p:cNvPr id="4" name="Cube 3"/>
            <p:cNvSpPr/>
            <p:nvPr/>
          </p:nvSpPr>
          <p:spPr>
            <a:xfrm>
              <a:off x="6961175" y="6557385"/>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5"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9191" y="6783324"/>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6" name="Cube 5"/>
            <p:cNvSpPr/>
            <p:nvPr/>
          </p:nvSpPr>
          <p:spPr>
            <a:xfrm>
              <a:off x="8292055" y="6532287"/>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7"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0071" y="6758226"/>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8" name="Cube 7"/>
            <p:cNvSpPr/>
            <p:nvPr/>
          </p:nvSpPr>
          <p:spPr>
            <a:xfrm>
              <a:off x="9565848" y="6519406"/>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 name="Cube 8"/>
            <p:cNvSpPr/>
            <p:nvPr/>
          </p:nvSpPr>
          <p:spPr>
            <a:xfrm>
              <a:off x="5698492" y="6555769"/>
              <a:ext cx="660429" cy="582831"/>
            </a:xfrm>
            <a:prstGeom prst="cube">
              <a:avLst/>
            </a:prstGeom>
            <a:solidFill>
              <a:schemeClr val="accent2">
                <a:lumMod val="75000"/>
              </a:schemeClr>
            </a:solidFill>
            <a:ln w="12700" cap="flat">
              <a:solidFill>
                <a:schemeClr val="accent2">
                  <a:lumMod val="50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0"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6508" y="6781708"/>
              <a:ext cx="498190" cy="2097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9974" y="6762435"/>
              <a:ext cx="282500" cy="2682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52509530"/>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ytuł 1"/>
          <p:cNvSpPr>
            <a:spLocks noGrp="1"/>
          </p:cNvSpPr>
          <p:nvPr>
            <p:ph type="title"/>
          </p:nvPr>
        </p:nvSpPr>
        <p:spPr>
          <a:xfrm>
            <a:off x="1970690" y="127000"/>
            <a:ext cx="13942410" cy="1498600"/>
          </a:xfrm>
        </p:spPr>
        <p:txBody>
          <a:bodyPr/>
          <a:lstStyle/>
          <a:p>
            <a:r>
              <a:rPr lang="en-US" dirty="0" smtClean="0"/>
              <a:t>Ledger</a:t>
            </a:r>
            <a:endParaRPr lang="pl-PL" dirty="0"/>
          </a:p>
        </p:txBody>
      </p:sp>
      <p:sp>
        <p:nvSpPr>
          <p:cNvPr id="39" name="Symbol zastępczy tekstu 2"/>
          <p:cNvSpPr>
            <a:spLocks noGrp="1"/>
          </p:cNvSpPr>
          <p:nvPr>
            <p:ph type="body" idx="1"/>
          </p:nvPr>
        </p:nvSpPr>
        <p:spPr>
          <a:xfrm>
            <a:off x="1587500" y="1968500"/>
            <a:ext cx="14351000" cy="6438900"/>
          </a:xfrm>
        </p:spPr>
        <p:txBody>
          <a:bodyPr numCol="1"/>
          <a:lstStyle/>
          <a:p>
            <a:r>
              <a:rPr lang="en-US" dirty="0" smtClean="0"/>
              <a:t>Events storage</a:t>
            </a:r>
          </a:p>
          <a:p>
            <a:r>
              <a:rPr lang="en-US" dirty="0" smtClean="0"/>
              <a:t>If we have 2 conflicting ledger, the longest </a:t>
            </a:r>
            <a:r>
              <a:rPr lang="en-US" dirty="0"/>
              <a:t>chain </a:t>
            </a:r>
            <a:r>
              <a:rPr lang="en-US" dirty="0" smtClean="0"/>
              <a:t>wins, because has most computational power</a:t>
            </a:r>
          </a:p>
          <a:p>
            <a:r>
              <a:rPr lang="en-US" dirty="0" smtClean="0"/>
              <a:t>For this reason a chain is verified only after few blocks (~ 6)</a:t>
            </a:r>
            <a:endParaRPr lang="en-US" dirty="0"/>
          </a:p>
          <a:p>
            <a:r>
              <a:rPr lang="en-US" dirty="0"/>
              <a:t>Unless you have more than 50% of the computational power of the network you will not be able to create a longer </a:t>
            </a:r>
            <a:r>
              <a:rPr lang="en-US" dirty="0" smtClean="0"/>
              <a:t>chain and impose your history</a:t>
            </a:r>
            <a:endParaRPr lang="en-US" dirty="0"/>
          </a:p>
        </p:txBody>
      </p:sp>
    </p:spTree>
    <p:extLst>
      <p:ext uri="{BB962C8B-B14F-4D97-AF65-F5344CB8AC3E}">
        <p14:creationId xmlns:p14="http://schemas.microsoft.com/office/powerpoint/2010/main" val="1668306648"/>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r>
              <a:rPr lang="en-US" dirty="0" smtClean="0"/>
              <a:t>Understand what </a:t>
            </a:r>
            <a:r>
              <a:rPr lang="en-US" dirty="0"/>
              <a:t>is </a:t>
            </a:r>
            <a:r>
              <a:rPr lang="en-US" dirty="0" err="1"/>
              <a:t>B</a:t>
            </a:r>
            <a:r>
              <a:rPr lang="en-US" dirty="0" err="1" smtClean="0"/>
              <a:t>lockchain</a:t>
            </a:r>
            <a:endParaRPr lang="en-US" dirty="0" smtClean="0"/>
          </a:p>
          <a:p>
            <a:r>
              <a:rPr lang="en-US" dirty="0" smtClean="0"/>
              <a:t>Implementation of a </a:t>
            </a:r>
            <a:r>
              <a:rPr lang="en-US" dirty="0" err="1"/>
              <a:t>B</a:t>
            </a:r>
            <a:r>
              <a:rPr lang="en-US" dirty="0" err="1" smtClean="0"/>
              <a:t>lockchain</a:t>
            </a:r>
            <a:r>
              <a:rPr lang="en-US" dirty="0" smtClean="0"/>
              <a:t> without network</a:t>
            </a:r>
          </a:p>
          <a:p>
            <a:r>
              <a:rPr lang="en-US" dirty="0"/>
              <a:t>Implementation of a </a:t>
            </a:r>
            <a:r>
              <a:rPr lang="en-US" dirty="0" err="1"/>
              <a:t>Blockchain</a:t>
            </a:r>
            <a:r>
              <a:rPr lang="en-US" dirty="0"/>
              <a:t> </a:t>
            </a:r>
            <a:r>
              <a:rPr lang="en-US" dirty="0" smtClean="0"/>
              <a:t>with network</a:t>
            </a:r>
            <a:endParaRPr lang="en-US" dirty="0"/>
          </a:p>
          <a:p>
            <a:r>
              <a:rPr lang="en-US" dirty="0"/>
              <a:t>Implementation of a </a:t>
            </a:r>
            <a:r>
              <a:rPr lang="en-US" dirty="0" err="1"/>
              <a:t>Blockchain</a:t>
            </a:r>
            <a:r>
              <a:rPr lang="en-US" dirty="0"/>
              <a:t> with network </a:t>
            </a:r>
            <a:r>
              <a:rPr lang="en-US" dirty="0" smtClean="0"/>
              <a:t>&amp; wallet</a:t>
            </a:r>
          </a:p>
          <a:p>
            <a:r>
              <a:rPr lang="en-US" dirty="0" err="1" smtClean="0"/>
              <a:t>Blockchain</a:t>
            </a:r>
            <a:r>
              <a:rPr lang="en-US" dirty="0" smtClean="0"/>
              <a:t> evolution</a:t>
            </a:r>
          </a:p>
          <a:p>
            <a:r>
              <a:rPr lang="en-US" dirty="0" smtClean="0"/>
              <a:t>Demo</a:t>
            </a:r>
            <a:endParaRPr lang="en-US" dirty="0"/>
          </a:p>
        </p:txBody>
      </p:sp>
      <p:sp>
        <p:nvSpPr>
          <p:cNvPr id="3" name="Title 2"/>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2122414853"/>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p:cNvSpPr/>
          <p:nvPr/>
        </p:nvSpPr>
        <p:spPr>
          <a:xfrm>
            <a:off x="4455719" y="4500124"/>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5" name="Picture 4"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3735" y="4726063"/>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7" name="Cube 6"/>
          <p:cNvSpPr/>
          <p:nvPr/>
        </p:nvSpPr>
        <p:spPr>
          <a:xfrm>
            <a:off x="5786599" y="4475026"/>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8"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4615" y="4700965"/>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9" name="Cube 8"/>
          <p:cNvSpPr/>
          <p:nvPr/>
        </p:nvSpPr>
        <p:spPr>
          <a:xfrm>
            <a:off x="7060392" y="4462145"/>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 name="Cube 9"/>
          <p:cNvSpPr/>
          <p:nvPr/>
        </p:nvSpPr>
        <p:spPr>
          <a:xfrm>
            <a:off x="3193036" y="4498508"/>
            <a:ext cx="660429" cy="582831"/>
          </a:xfrm>
          <a:prstGeom prst="cube">
            <a:avLst/>
          </a:prstGeom>
          <a:solidFill>
            <a:schemeClr val="accent2"/>
          </a:solidFill>
          <a:ln w="12700" cap="flat">
            <a:solidFill>
              <a:schemeClr val="accent2">
                <a:lumMod val="50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1"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1052" y="4724447"/>
            <a:ext cx="498190" cy="2097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02017">
            <a:off x="5105868" y="5315759"/>
            <a:ext cx="498190" cy="2097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0405" y="4726299"/>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14" name="Cube 13"/>
          <p:cNvSpPr/>
          <p:nvPr/>
        </p:nvSpPr>
        <p:spPr>
          <a:xfrm>
            <a:off x="9753008" y="3583457"/>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5"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1024" y="3809396"/>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16" name="Cube 15"/>
          <p:cNvSpPr/>
          <p:nvPr/>
        </p:nvSpPr>
        <p:spPr>
          <a:xfrm>
            <a:off x="11026801" y="3606703"/>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7"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98210">
            <a:off x="9184938" y="3870079"/>
            <a:ext cx="498190" cy="2097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1067" y="4688084"/>
            <a:ext cx="498190" cy="2097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75708" y="4682120"/>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20" name="Cube 19"/>
          <p:cNvSpPr/>
          <p:nvPr/>
        </p:nvSpPr>
        <p:spPr>
          <a:xfrm>
            <a:off x="12340477" y="3583457"/>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21" name="Picture 20"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47383" y="3827217"/>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22" name="Cube 21"/>
          <p:cNvSpPr/>
          <p:nvPr/>
        </p:nvSpPr>
        <p:spPr>
          <a:xfrm>
            <a:off x="13660247" y="3576180"/>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23"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95810" y="3807780"/>
            <a:ext cx="498190" cy="20976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49211" y="3813390"/>
            <a:ext cx="282500" cy="26824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5075" y="4700965"/>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26" name="Cube 25"/>
          <p:cNvSpPr/>
          <p:nvPr/>
        </p:nvSpPr>
        <p:spPr>
          <a:xfrm>
            <a:off x="8360852" y="4462145"/>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7" name="Cube 26"/>
          <p:cNvSpPr/>
          <p:nvPr/>
        </p:nvSpPr>
        <p:spPr>
          <a:xfrm>
            <a:off x="5786599" y="5341539"/>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28" name="Picture 27"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4615" y="5567478"/>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29" name="Cube 28"/>
          <p:cNvSpPr/>
          <p:nvPr/>
        </p:nvSpPr>
        <p:spPr>
          <a:xfrm>
            <a:off x="7060392" y="5328658"/>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0" name="Cube 29"/>
          <p:cNvSpPr/>
          <p:nvPr/>
        </p:nvSpPr>
        <p:spPr>
          <a:xfrm>
            <a:off x="5786599" y="5337401"/>
            <a:ext cx="660429" cy="582831"/>
          </a:xfrm>
          <a:prstGeom prst="cube">
            <a:avLst/>
          </a:prstGeom>
          <a:solidFill>
            <a:schemeClr val="accent5">
              <a:lumMod val="60000"/>
              <a:lumOff val="40000"/>
            </a:schemeClr>
          </a:solidFill>
          <a:ln w="12700" cap="flat">
            <a:solidFill>
              <a:schemeClr val="accent4">
                <a:lumMod val="75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1" name="Cube 30"/>
          <p:cNvSpPr/>
          <p:nvPr/>
        </p:nvSpPr>
        <p:spPr>
          <a:xfrm>
            <a:off x="7060392" y="5324520"/>
            <a:ext cx="660429" cy="582831"/>
          </a:xfrm>
          <a:prstGeom prst="cube">
            <a:avLst/>
          </a:prstGeom>
          <a:solidFill>
            <a:schemeClr val="accent5">
              <a:lumMod val="60000"/>
              <a:lumOff val="40000"/>
            </a:schemeClr>
          </a:solidFill>
          <a:ln w="12700" cap="flat">
            <a:solidFill>
              <a:schemeClr val="accent4">
                <a:lumMod val="75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2" name="Cube 31"/>
          <p:cNvSpPr/>
          <p:nvPr/>
        </p:nvSpPr>
        <p:spPr>
          <a:xfrm>
            <a:off x="9717719" y="4438899"/>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3" name="Cube 32"/>
          <p:cNvSpPr/>
          <p:nvPr/>
        </p:nvSpPr>
        <p:spPr>
          <a:xfrm>
            <a:off x="10991512" y="4462145"/>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4" name="Cube 33"/>
          <p:cNvSpPr/>
          <p:nvPr/>
        </p:nvSpPr>
        <p:spPr>
          <a:xfrm>
            <a:off x="12305188" y="4438899"/>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5" name="Cube 34"/>
          <p:cNvSpPr/>
          <p:nvPr/>
        </p:nvSpPr>
        <p:spPr>
          <a:xfrm>
            <a:off x="9703051" y="4443857"/>
            <a:ext cx="660429" cy="582831"/>
          </a:xfrm>
          <a:prstGeom prst="cube">
            <a:avLst/>
          </a:prstGeom>
          <a:solidFill>
            <a:schemeClr val="accent5">
              <a:lumMod val="60000"/>
              <a:lumOff val="40000"/>
            </a:schemeClr>
          </a:solidFill>
          <a:ln w="12700" cap="flat">
            <a:solidFill>
              <a:schemeClr val="accent4">
                <a:lumMod val="75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6" name="Cube 35"/>
          <p:cNvSpPr/>
          <p:nvPr/>
        </p:nvSpPr>
        <p:spPr>
          <a:xfrm>
            <a:off x="10995132" y="4467552"/>
            <a:ext cx="660429" cy="582831"/>
          </a:xfrm>
          <a:prstGeom prst="cube">
            <a:avLst/>
          </a:prstGeom>
          <a:solidFill>
            <a:schemeClr val="accent5">
              <a:lumMod val="60000"/>
              <a:lumOff val="40000"/>
            </a:schemeClr>
          </a:solidFill>
          <a:ln w="12700" cap="flat">
            <a:solidFill>
              <a:schemeClr val="accent4">
                <a:lumMod val="75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7" name="Cube 36"/>
          <p:cNvSpPr/>
          <p:nvPr/>
        </p:nvSpPr>
        <p:spPr>
          <a:xfrm>
            <a:off x="12313197" y="4443300"/>
            <a:ext cx="660429" cy="582831"/>
          </a:xfrm>
          <a:prstGeom prst="cube">
            <a:avLst/>
          </a:prstGeom>
          <a:solidFill>
            <a:schemeClr val="accent5">
              <a:lumMod val="60000"/>
              <a:lumOff val="40000"/>
            </a:schemeClr>
          </a:solidFill>
          <a:ln w="12700" cap="flat">
            <a:solidFill>
              <a:schemeClr val="accent4">
                <a:lumMod val="75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8" name="Tytuł 1"/>
          <p:cNvSpPr>
            <a:spLocks noGrp="1"/>
          </p:cNvSpPr>
          <p:nvPr>
            <p:ph type="title"/>
          </p:nvPr>
        </p:nvSpPr>
        <p:spPr>
          <a:xfrm>
            <a:off x="1970690" y="127000"/>
            <a:ext cx="13942410" cy="1498600"/>
          </a:xfrm>
        </p:spPr>
        <p:txBody>
          <a:bodyPr/>
          <a:lstStyle/>
          <a:p>
            <a:r>
              <a:rPr lang="en-US" dirty="0" smtClean="0"/>
              <a:t>Ledger</a:t>
            </a:r>
            <a:endParaRPr lang="pl-PL" dirty="0"/>
          </a:p>
        </p:txBody>
      </p:sp>
    </p:spTree>
    <p:extLst>
      <p:ext uri="{BB962C8B-B14F-4D97-AF65-F5344CB8AC3E}">
        <p14:creationId xmlns:p14="http://schemas.microsoft.com/office/powerpoint/2010/main" val="19277021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par>
                                <p:cTn id="61" presetID="10" presetClass="entr" presetSubtype="0"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500"/>
                                        <p:tgtEl>
                                          <p:spTgt spid="15"/>
                                        </p:tgtEl>
                                      </p:cBhvr>
                                    </p:animEffect>
                                  </p:childTnLst>
                                </p:cTn>
                              </p:par>
                              <p:par>
                                <p:cTn id="72" presetID="10" presetClass="entr" presetSubtype="0" fill="hold"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fade">
                                      <p:cBhvr>
                                        <p:cTn id="80" dur="500"/>
                                        <p:tgtEl>
                                          <p:spTgt spid="1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500"/>
                                        <p:tgtEl>
                                          <p:spTgt spid="2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500"/>
                                        <p:tgtEl>
                                          <p:spTgt spid="20"/>
                                        </p:tgtEl>
                                      </p:cBhvr>
                                    </p:animEffect>
                                  </p:childTnLst>
                                </p:cTn>
                              </p:par>
                              <p:par>
                                <p:cTn id="89" presetID="10" presetClass="entr" presetSubtype="0" fill="hold" nodeType="with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fade">
                                      <p:cBhvr>
                                        <p:cTn id="91" dur="500"/>
                                        <p:tgtEl>
                                          <p:spTgt spid="1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500"/>
                                        <p:tgtEl>
                                          <p:spTgt spid="34"/>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5"/>
                                        </p:tgtEl>
                                        <p:attrNameLst>
                                          <p:attrName>style.visibility</p:attrName>
                                        </p:attrNameLst>
                                      </p:cBhvr>
                                      <p:to>
                                        <p:strVal val="visible"/>
                                      </p:to>
                                    </p:set>
                                    <p:animEffect transition="in" filter="fade">
                                      <p:cBhvr>
                                        <p:cTn id="99" dur="500"/>
                                        <p:tgtEl>
                                          <p:spTgt spid="3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fade">
                                      <p:cBhvr>
                                        <p:cTn id="102" dur="500"/>
                                        <p:tgtEl>
                                          <p:spTgt spid="3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fade">
                                      <p:cBhvr>
                                        <p:cTn id="105" dur="500"/>
                                        <p:tgtEl>
                                          <p:spTgt spid="37"/>
                                        </p:tgtEl>
                                      </p:cBhvr>
                                    </p:animEffect>
                                  </p:childTnLst>
                                </p:cTn>
                              </p:par>
                              <p:par>
                                <p:cTn id="106" presetID="10" presetClass="entr" presetSubtype="0" fill="hold" nodeType="withEffect">
                                  <p:stCondLst>
                                    <p:cond delay="0"/>
                                  </p:stCondLst>
                                  <p:childTnLst>
                                    <p:set>
                                      <p:cBhvr>
                                        <p:cTn id="107" dur="1" fill="hold">
                                          <p:stCondLst>
                                            <p:cond delay="0"/>
                                          </p:stCondLst>
                                        </p:cTn>
                                        <p:tgtEl>
                                          <p:spTgt spid="21"/>
                                        </p:tgtEl>
                                        <p:attrNameLst>
                                          <p:attrName>style.visibility</p:attrName>
                                        </p:attrNameLst>
                                      </p:cBhvr>
                                      <p:to>
                                        <p:strVal val="visible"/>
                                      </p:to>
                                    </p:set>
                                    <p:animEffect transition="in" filter="fade">
                                      <p:cBhvr>
                                        <p:cTn id="108" dur="500"/>
                                        <p:tgtEl>
                                          <p:spTgt spid="21"/>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fade">
                                      <p:cBhvr>
                                        <p:cTn id="111" dur="500"/>
                                        <p:tgtEl>
                                          <p:spTgt spid="22"/>
                                        </p:tgtEl>
                                      </p:cBhvr>
                                    </p:animEffect>
                                  </p:childTnLst>
                                </p:cTn>
                              </p:par>
                              <p:par>
                                <p:cTn id="112" presetID="10" presetClass="entr" presetSubtype="0" fill="hold" nodeType="withEffect">
                                  <p:stCondLst>
                                    <p:cond delay="0"/>
                                  </p:stCondLst>
                                  <p:childTnLst>
                                    <p:set>
                                      <p:cBhvr>
                                        <p:cTn id="113" dur="1" fill="hold">
                                          <p:stCondLst>
                                            <p:cond delay="0"/>
                                          </p:stCondLst>
                                        </p:cTn>
                                        <p:tgtEl>
                                          <p:spTgt spid="24"/>
                                        </p:tgtEl>
                                        <p:attrNameLst>
                                          <p:attrName>style.visibility</p:attrName>
                                        </p:attrNameLst>
                                      </p:cBhvr>
                                      <p:to>
                                        <p:strVal val="visible"/>
                                      </p:to>
                                    </p:set>
                                    <p:animEffect transition="in" filter="fade">
                                      <p:cBhvr>
                                        <p:cTn id="11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P spid="14" grpId="0" animBg="1"/>
      <p:bldP spid="16" grpId="0" animBg="1"/>
      <p:bldP spid="20" grpId="0" animBg="1"/>
      <p:bldP spid="22" grpId="0" animBg="1"/>
      <p:bldP spid="26" grpId="0" animBg="1"/>
      <p:bldP spid="27"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https://documents.lucidchart.com/documents/5fd299a6-f9f2-4fba-b4b9-ad565d3a07ab/pages/0_0?a=1260&amp;x=628&amp;y=557&amp;w=264&amp;h=377&amp;store=1&amp;accept=image%2F*&amp;auth=LCA%2070be74533c19a17e5bc8c0f47ec318799bf3ed63-ts%3D15295686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4768" y="566928"/>
            <a:ext cx="4206240" cy="60119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845816" y="7683054"/>
            <a:ext cx="10804144" cy="584775"/>
          </a:xfrm>
          <a:prstGeom prst="rect">
            <a:avLst/>
          </a:prstGeom>
        </p:spPr>
        <p:txBody>
          <a:bodyPr wrap="square">
            <a:spAutoFit/>
          </a:bodyPr>
          <a:lstStyle/>
          <a:p>
            <a:pPr lvl="0" defTabSz="914400">
              <a:defRPr/>
            </a:pPr>
            <a:r>
              <a:rPr lang="en-US" dirty="0"/>
              <a:t>$ </a:t>
            </a:r>
            <a:r>
              <a:rPr lang="en-US" dirty="0" err="1"/>
              <a:t>git</a:t>
            </a:r>
            <a:r>
              <a:rPr lang="en-US" dirty="0"/>
              <a:t> checkout </a:t>
            </a:r>
            <a:r>
              <a:rPr lang="nl-NL" dirty="0"/>
              <a:t>ea08b211ea92529af11520dc24bb86d7fd357a1f</a:t>
            </a:r>
            <a:endParaRPr lang="en-US" dirty="0"/>
          </a:p>
        </p:txBody>
      </p:sp>
    </p:spTree>
    <p:extLst>
      <p:ext uri="{BB962C8B-B14F-4D97-AF65-F5344CB8AC3E}">
        <p14:creationId xmlns:p14="http://schemas.microsoft.com/office/powerpoint/2010/main" val="174076737"/>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MINING</a:t>
            </a:r>
          </a:p>
          <a:p>
            <a:pPr marL="0" marR="0" lvl="0" indent="0" algn="ctr" defTabSz="914400" eaLnBrk="1" fontAlgn="auto" latinLnBrk="0" hangingPunct="1">
              <a:lnSpc>
                <a:spcPct val="100000"/>
              </a:lnSpc>
              <a:spcBef>
                <a:spcPts val="0"/>
              </a:spcBef>
              <a:spcAft>
                <a:spcPts val="0"/>
              </a:spcAft>
              <a:buClrTx/>
              <a:buSzTx/>
              <a:buFontTx/>
              <a:buNone/>
              <a:tabLst/>
              <a:defRPr/>
            </a:pPr>
            <a:r>
              <a:rPr lang="en-US" sz="2800" dirty="0" smtClean="0"/>
              <a:t>{</a:t>
            </a:r>
            <a:r>
              <a:rPr lang="nl-NL" sz="2800" dirty="0"/>
              <a:t>5bee1ac50ace79b516276c1d645b66e5e01dcbbd</a:t>
            </a:r>
            <a:r>
              <a:rPr lang="en-US" sz="2800" dirty="0" smtClean="0"/>
              <a:t>}</a:t>
            </a:r>
            <a:endParaRPr lang="en-US" sz="2800" dirty="0"/>
          </a:p>
        </p:txBody>
      </p:sp>
      <p:pic>
        <p:nvPicPr>
          <p:cNvPr id="3" name="Picture 6" descr="mage result for mined icon"/>
          <p:cNvPicPr>
            <a:picLocks noChangeAspect="1" noChangeArrowheads="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flipH="1">
            <a:off x="7921351" y="1692217"/>
            <a:ext cx="1683297" cy="1469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728549"/>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r>
              <a:rPr lang="en-US" dirty="0" smtClean="0"/>
              <a:t>Mining consist in the resolution of a complex mathematical problem (proof of work)</a:t>
            </a:r>
          </a:p>
          <a:p>
            <a:r>
              <a:rPr lang="en-US" dirty="0" smtClean="0"/>
              <a:t>Miners are incentivized with rewards</a:t>
            </a:r>
          </a:p>
          <a:p>
            <a:r>
              <a:rPr lang="en-US" dirty="0" smtClean="0"/>
              <a:t>Eventual consistency</a:t>
            </a:r>
          </a:p>
          <a:p>
            <a:r>
              <a:rPr lang="en-US" dirty="0" smtClean="0"/>
              <a:t>Double spend problem</a:t>
            </a:r>
            <a:endParaRPr lang="en-US" dirty="0"/>
          </a:p>
        </p:txBody>
      </p:sp>
      <p:sp>
        <p:nvSpPr>
          <p:cNvPr id="3" name="Title 2"/>
          <p:cNvSpPr>
            <a:spLocks noGrp="1"/>
          </p:cNvSpPr>
          <p:nvPr>
            <p:ph type="title"/>
          </p:nvPr>
        </p:nvSpPr>
        <p:spPr/>
        <p:txBody>
          <a:bodyPr/>
          <a:lstStyle/>
          <a:p>
            <a:r>
              <a:rPr lang="en-US" dirty="0" smtClean="0"/>
              <a:t>Mining</a:t>
            </a:r>
            <a:endParaRPr lang="en-US" dirty="0"/>
          </a:p>
        </p:txBody>
      </p:sp>
    </p:spTree>
    <p:extLst>
      <p:ext uri="{BB962C8B-B14F-4D97-AF65-F5344CB8AC3E}">
        <p14:creationId xmlns:p14="http://schemas.microsoft.com/office/powerpoint/2010/main" val="399196723"/>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r>
              <a:rPr lang="en-US" dirty="0" smtClean="0"/>
              <a:t>Mining is used to validate transactions and ensure the immutability of the chain</a:t>
            </a:r>
          </a:p>
          <a:p>
            <a:r>
              <a:rPr lang="en-US" dirty="0" smtClean="0"/>
              <a:t>Miners are specialized nodes</a:t>
            </a:r>
          </a:p>
          <a:p>
            <a:endParaRPr lang="en-US" dirty="0"/>
          </a:p>
          <a:p>
            <a:pPr marL="215900" indent="0" algn="l">
              <a:buNone/>
            </a:pPr>
            <a:r>
              <a:rPr lang="en-US" dirty="0" smtClean="0"/>
              <a:t>Crypto chain</a:t>
            </a:r>
          </a:p>
          <a:p>
            <a:r>
              <a:rPr lang="en-US" dirty="0"/>
              <a:t>Miners </a:t>
            </a:r>
            <a:r>
              <a:rPr lang="en-US" dirty="0" smtClean="0"/>
              <a:t>get a reward for their work (money chain)</a:t>
            </a:r>
          </a:p>
          <a:p>
            <a:r>
              <a:rPr lang="en-US" dirty="0" smtClean="0"/>
              <a:t>Nodes join mining pools in order to have more chances to solve the problem….and then get a fraction of the reward</a:t>
            </a:r>
          </a:p>
        </p:txBody>
      </p:sp>
      <p:sp>
        <p:nvSpPr>
          <p:cNvPr id="3" name="Title 2"/>
          <p:cNvSpPr>
            <a:spLocks noGrp="1"/>
          </p:cNvSpPr>
          <p:nvPr>
            <p:ph type="title"/>
          </p:nvPr>
        </p:nvSpPr>
        <p:spPr/>
        <p:txBody>
          <a:bodyPr/>
          <a:lstStyle/>
          <a:p>
            <a:r>
              <a:rPr lang="en-US" dirty="0" smtClean="0"/>
              <a:t>Proof of work</a:t>
            </a:r>
            <a:endParaRPr lang="en-US" dirty="0"/>
          </a:p>
        </p:txBody>
      </p:sp>
    </p:spTree>
    <p:extLst>
      <p:ext uri="{BB962C8B-B14F-4D97-AF65-F5344CB8AC3E}">
        <p14:creationId xmlns:p14="http://schemas.microsoft.com/office/powerpoint/2010/main" val="2098993936"/>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s://documents.lucidchart.com/documents/5fd299a6-f9f2-4fba-b4b9-ad565d3a07ab/pages/0_0?a=1367&amp;x=462&amp;y=809&amp;w=396&amp;h=251&amp;store=1&amp;accept=image%2F*&amp;auth=LCA%209255ad547b943113f6c0f1b287ff7871cc10c58b-ts%3D15295686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1536" y="2157984"/>
            <a:ext cx="6009359" cy="38039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34143" y="7753101"/>
            <a:ext cx="10804144" cy="584775"/>
          </a:xfrm>
          <a:prstGeom prst="rect">
            <a:avLst/>
          </a:prstGeom>
        </p:spPr>
        <p:txBody>
          <a:bodyPr wrap="square">
            <a:spAutoFit/>
          </a:bodyPr>
          <a:lstStyle/>
          <a:p>
            <a:pPr lvl="0" defTabSz="914400">
              <a:defRPr/>
            </a:pPr>
            <a:r>
              <a:rPr lang="en-US" dirty="0"/>
              <a:t>$ </a:t>
            </a:r>
            <a:r>
              <a:rPr lang="en-US" dirty="0" err="1"/>
              <a:t>git</a:t>
            </a:r>
            <a:r>
              <a:rPr lang="en-US" dirty="0"/>
              <a:t> checkout </a:t>
            </a:r>
            <a:r>
              <a:rPr lang="nl-NL" dirty="0"/>
              <a:t>5bee1ac50ace79b516276c1d645b66e5e01dcbbd</a:t>
            </a:r>
            <a:endParaRPr lang="en-US" dirty="0"/>
          </a:p>
        </p:txBody>
      </p:sp>
    </p:spTree>
    <p:extLst>
      <p:ext uri="{BB962C8B-B14F-4D97-AF65-F5344CB8AC3E}">
        <p14:creationId xmlns:p14="http://schemas.microsoft.com/office/powerpoint/2010/main" val="1942727722"/>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CONSENSUS</a:t>
            </a:r>
          </a:p>
          <a:p>
            <a:pPr marL="0" marR="0" lvl="0" indent="0" algn="ctr" defTabSz="914400" eaLnBrk="1" fontAlgn="auto" latinLnBrk="0" hangingPunct="1">
              <a:lnSpc>
                <a:spcPct val="100000"/>
              </a:lnSpc>
              <a:spcBef>
                <a:spcPts val="0"/>
              </a:spcBef>
              <a:spcAft>
                <a:spcPts val="0"/>
              </a:spcAft>
              <a:buClrTx/>
              <a:buSzTx/>
              <a:buFontTx/>
              <a:buNone/>
              <a:tabLst/>
              <a:defRPr/>
            </a:pPr>
            <a:r>
              <a:rPr lang="en-US" sz="2800" dirty="0" smtClean="0"/>
              <a:t>{</a:t>
            </a:r>
            <a:r>
              <a:rPr lang="en-US" sz="2800" dirty="0"/>
              <a:t>b51eb35378c0114b473a824d9a4e0229a2d8db1e</a:t>
            </a:r>
            <a:r>
              <a:rPr lang="en-US" sz="2800" dirty="0" smtClean="0"/>
              <a:t>}</a:t>
            </a:r>
            <a:endParaRPr lang="en-US" sz="2800" dirty="0"/>
          </a:p>
        </p:txBody>
      </p:sp>
      <p:pic>
        <p:nvPicPr>
          <p:cNvPr id="4" name="Picture 3" descr="mage result for network icon"/>
          <p:cNvPicPr>
            <a:picLocks noChangeAspect="1" noChangeArrowheads="1"/>
          </p:cNvPicPr>
          <p:nvPr/>
        </p:nvPicPr>
        <p:blipFill>
          <a:blip r:embed="rId2">
            <a:duotone>
              <a:prstClr val="black"/>
              <a:srgbClr val="626262">
                <a:tint val="45000"/>
                <a:satMod val="400000"/>
              </a:srgbClr>
            </a:duotone>
            <a:extLst>
              <a:ext uri="{BEBA8EAE-BF5A-486C-A8C5-ECC9F3942E4B}">
                <a14:imgProps xmlns:a14="http://schemas.microsoft.com/office/drawing/2010/main">
                  <a14:imgLayer r:embed="rId3">
                    <a14:imgEffect>
                      <a14:brightnessContrast bright="4000" contrast="-83000"/>
                    </a14:imgEffect>
                  </a14:imgLayer>
                </a14:imgProps>
              </a:ext>
              <a:ext uri="{28A0092B-C50C-407E-A947-70E740481C1C}">
                <a14:useLocalDpi xmlns:a14="http://schemas.microsoft.com/office/drawing/2010/main" val="0"/>
              </a:ext>
            </a:extLst>
          </a:blip>
          <a:srcRect/>
          <a:stretch>
            <a:fillRect/>
          </a:stretch>
        </p:blipFill>
        <p:spPr bwMode="auto">
          <a:xfrm>
            <a:off x="7898313" y="1434324"/>
            <a:ext cx="1729370" cy="167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60903"/>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r>
              <a:rPr lang="en-US" dirty="0" err="1"/>
              <a:t>Blockchain</a:t>
            </a:r>
            <a:r>
              <a:rPr lang="en-US" dirty="0"/>
              <a:t> is a distributed system, this means that there is no central authority to validate the transactions in the </a:t>
            </a:r>
            <a:r>
              <a:rPr lang="en-US" dirty="0" smtClean="0"/>
              <a:t>database</a:t>
            </a:r>
          </a:p>
          <a:p>
            <a:r>
              <a:rPr lang="en-US" dirty="0" smtClean="0"/>
              <a:t>The </a:t>
            </a:r>
            <a:r>
              <a:rPr lang="en-US" dirty="0"/>
              <a:t>database is maintained and validated by a large number of </a:t>
            </a:r>
            <a:r>
              <a:rPr lang="en-US" dirty="0" smtClean="0"/>
              <a:t>computers </a:t>
            </a:r>
            <a:r>
              <a:rPr lang="en-US" dirty="0"/>
              <a:t>that offers their computational power and </a:t>
            </a:r>
            <a:r>
              <a:rPr lang="en-US" dirty="0" smtClean="0"/>
              <a:t>are incentivized </a:t>
            </a:r>
            <a:r>
              <a:rPr lang="en-US" dirty="0"/>
              <a:t>through a reward system (mining</a:t>
            </a:r>
            <a:r>
              <a:rPr lang="en-US" dirty="0" smtClean="0"/>
              <a:t>)</a:t>
            </a:r>
          </a:p>
          <a:p>
            <a:r>
              <a:rPr lang="en-US" dirty="0"/>
              <a:t>With the consensus (proof of work) the nodes don’t need to trust each other, they need only to trust the mechanism provided by the system</a:t>
            </a:r>
          </a:p>
          <a:p>
            <a:r>
              <a:rPr lang="en-US" dirty="0"/>
              <a:t>Each computer has a copy of the chain and can validate </a:t>
            </a:r>
            <a:r>
              <a:rPr lang="en-US" dirty="0" smtClean="0"/>
              <a:t>it</a:t>
            </a:r>
            <a:endParaRPr lang="en-US" dirty="0"/>
          </a:p>
        </p:txBody>
      </p:sp>
      <p:sp>
        <p:nvSpPr>
          <p:cNvPr id="3" name="Title 2"/>
          <p:cNvSpPr>
            <a:spLocks noGrp="1"/>
          </p:cNvSpPr>
          <p:nvPr>
            <p:ph type="title"/>
          </p:nvPr>
        </p:nvSpPr>
        <p:spPr/>
        <p:txBody>
          <a:bodyPr/>
          <a:lstStyle/>
          <a:p>
            <a:r>
              <a:rPr lang="en-US" dirty="0" smtClean="0"/>
              <a:t>Consensus</a:t>
            </a:r>
            <a:endParaRPr lang="en-US" dirty="0"/>
          </a:p>
        </p:txBody>
      </p:sp>
    </p:spTree>
    <p:extLst>
      <p:ext uri="{BB962C8B-B14F-4D97-AF65-F5344CB8AC3E}">
        <p14:creationId xmlns:p14="http://schemas.microsoft.com/office/powerpoint/2010/main" val="1003232509"/>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descr="https://documents.lucidchart.com/documents/5fd299a6-f9f2-4fba-b4b9-ad565d3a07ab/pages/0_0?a=1137&amp;x=-49&amp;y=-34&amp;w=1078&amp;h=746&amp;store=1&amp;accept=image%2F*&amp;auth=LCA%207482fbdbf57f5c46156c6ed3b0e071130f10df26-ts%3D1529313292"/>
          <p:cNvPicPr>
            <a:picLocks noChangeAspect="1" noChangeArrowheads="1"/>
          </p:cNvPicPr>
          <p:nvPr/>
        </p:nvPicPr>
        <p:blipFill rotWithShape="1">
          <a:blip r:embed="rId2">
            <a:extLst>
              <a:ext uri="{28A0092B-C50C-407E-A947-70E740481C1C}">
                <a14:useLocalDpi xmlns:a14="http://schemas.microsoft.com/office/drawing/2010/main" val="0"/>
              </a:ext>
            </a:extLst>
          </a:blip>
          <a:srcRect l="5659" t="6347" r="5657" b="6451"/>
          <a:stretch/>
        </p:blipFill>
        <p:spPr bwMode="auto">
          <a:xfrm>
            <a:off x="2450592" y="-36576"/>
            <a:ext cx="11356848" cy="77161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157984" y="5394960"/>
            <a:ext cx="3218688" cy="2011680"/>
          </a:xfrm>
          <a:prstGeom prst="rect">
            <a:avLst/>
          </a:prstGeom>
          <a:blipFill rotWithShape="1">
            <a:blip r:embed="rId3">
              <a:alphaModFix/>
              <a:biLevel thresh="25000"/>
            </a:blip>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 name="Rectangle 6"/>
          <p:cNvSpPr/>
          <p:nvPr/>
        </p:nvSpPr>
        <p:spPr>
          <a:xfrm>
            <a:off x="2726944" y="7679561"/>
            <a:ext cx="10804144" cy="584775"/>
          </a:xfrm>
          <a:prstGeom prst="rect">
            <a:avLst/>
          </a:prstGeom>
        </p:spPr>
        <p:txBody>
          <a:bodyPr wrap="square">
            <a:spAutoFit/>
          </a:bodyPr>
          <a:lstStyle/>
          <a:p>
            <a:pPr lvl="0" defTabSz="914400">
              <a:defRPr/>
            </a:pPr>
            <a:r>
              <a:rPr lang="en-US" dirty="0"/>
              <a:t>$ </a:t>
            </a:r>
            <a:r>
              <a:rPr lang="en-US" dirty="0" err="1"/>
              <a:t>git</a:t>
            </a:r>
            <a:r>
              <a:rPr lang="en-US" dirty="0"/>
              <a:t> checkout b51eb35378c0114b473a824d9a4e0229a2d8db1e</a:t>
            </a:r>
          </a:p>
        </p:txBody>
      </p:sp>
    </p:spTree>
    <p:extLst>
      <p:ext uri="{BB962C8B-B14F-4D97-AF65-F5344CB8AC3E}">
        <p14:creationId xmlns:p14="http://schemas.microsoft.com/office/powerpoint/2010/main" val="1222092568"/>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WALLET</a:t>
            </a:r>
          </a:p>
          <a:p>
            <a:pPr marL="0" marR="0" lvl="0" indent="0" algn="ctr" defTabSz="914400" eaLnBrk="1" fontAlgn="auto" latinLnBrk="0" hangingPunct="1">
              <a:lnSpc>
                <a:spcPct val="100000"/>
              </a:lnSpc>
              <a:spcBef>
                <a:spcPts val="0"/>
              </a:spcBef>
              <a:spcAft>
                <a:spcPts val="0"/>
              </a:spcAft>
              <a:buClrTx/>
              <a:buSzTx/>
              <a:buFontTx/>
              <a:buNone/>
              <a:tabLst/>
              <a:defRPr/>
            </a:pPr>
            <a:r>
              <a:rPr lang="en-US" sz="2800" dirty="0" smtClean="0"/>
              <a:t>{</a:t>
            </a:r>
            <a:r>
              <a:rPr lang="en-US" sz="2800" dirty="0"/>
              <a:t>8ab8dbf24954b9c8648b5418468465746c125af3</a:t>
            </a:r>
            <a:r>
              <a:rPr lang="en-US" sz="2800" dirty="0" smtClean="0"/>
              <a:t>}</a:t>
            </a:r>
            <a:endParaRPr lang="en-US" sz="2800" dirty="0"/>
          </a:p>
        </p:txBody>
      </p:sp>
      <p:pic>
        <p:nvPicPr>
          <p:cNvPr id="52226" name="Picture 2" descr="mage result for walle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1269" y="1966821"/>
            <a:ext cx="1542691" cy="154269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2223848" y="8073200"/>
            <a:ext cx="4063933" cy="400110"/>
          </a:xfrm>
          <a:prstGeom prst="rect">
            <a:avLst/>
          </a:prstGeom>
        </p:spPr>
        <p:txBody>
          <a:bodyPr wrap="none">
            <a:spAutoFit/>
          </a:bodyPr>
          <a:lstStyle/>
          <a:p>
            <a:r>
              <a:rPr lang="en-US" sz="2000">
                <a:solidFill>
                  <a:srgbClr val="000000"/>
                </a:solidFill>
              </a:rPr>
              <a:t>Wallet icon author: </a:t>
            </a:r>
            <a:r>
              <a:rPr lang="en-US" sz="2000"/>
              <a:t>Joseph Augustine</a:t>
            </a:r>
            <a:endParaRPr lang="en-US" sz="2000" dirty="0"/>
          </a:p>
        </p:txBody>
      </p:sp>
    </p:spTree>
    <p:extLst>
      <p:ext uri="{BB962C8B-B14F-4D97-AF65-F5344CB8AC3E}">
        <p14:creationId xmlns:p14="http://schemas.microsoft.com/office/powerpoint/2010/main" val="866015216"/>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62100" y="2705100"/>
            <a:ext cx="14351000" cy="6438900"/>
          </a:xfrm>
        </p:spPr>
        <p:txBody>
          <a:bodyPr numCol="1" anchor="ctr"/>
          <a:lstStyle/>
          <a:p>
            <a:pPr marL="215900" indent="0" algn="ctr">
              <a:buNone/>
            </a:pPr>
            <a:r>
              <a:rPr lang="en-US" sz="6600" dirty="0" smtClean="0"/>
              <a:t>https</a:t>
            </a:r>
            <a:r>
              <a:rPr lang="en-US" sz="6600" dirty="0"/>
              <a:t>://</a:t>
            </a:r>
            <a:r>
              <a:rPr lang="en-US" sz="6600" dirty="0" smtClean="0"/>
              <a:t>github.com/magemello/blockchain</a:t>
            </a:r>
          </a:p>
        </p:txBody>
      </p:sp>
      <p:sp>
        <p:nvSpPr>
          <p:cNvPr id="3" name="Title 2"/>
          <p:cNvSpPr>
            <a:spLocks noGrp="1"/>
          </p:cNvSpPr>
          <p:nvPr>
            <p:ph type="title"/>
          </p:nvPr>
        </p:nvSpPr>
        <p:spPr/>
        <p:txBody>
          <a:bodyPr/>
          <a:lstStyle/>
          <a:p>
            <a:r>
              <a:rPr lang="en-US" sz="6600" dirty="0" err="1" smtClean="0"/>
              <a:t>Git</a:t>
            </a:r>
            <a:r>
              <a:rPr lang="en-US" sz="6600" dirty="0" smtClean="0"/>
              <a:t> repo</a:t>
            </a:r>
            <a:r>
              <a:rPr lang="en-US" sz="6600" dirty="0"/>
              <a:t> </a:t>
            </a:r>
            <a:r>
              <a:rPr lang="en-US" sz="6600" dirty="0" smtClean="0"/>
              <a:t>example</a:t>
            </a:r>
            <a:endParaRPr lang="en-US" dirty="0"/>
          </a:p>
        </p:txBody>
      </p:sp>
      <p:pic>
        <p:nvPicPr>
          <p:cNvPr id="55298" name="Picture 2" descr="mage result for gith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1661" y="2022415"/>
            <a:ext cx="5900468" cy="3097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860323"/>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descr="https://documents.lucidchart.com/documents/5fd299a6-f9f2-4fba-b4b9-ad565d3a07ab/pages/0_0?a=1137&amp;x=-49&amp;y=-34&amp;w=1078&amp;h=746&amp;store=1&amp;accept=image%2F*&amp;auth=LCA%207482fbdbf57f5c46156c6ed3b0e071130f10df26-ts%3D1529313292"/>
          <p:cNvPicPr>
            <a:picLocks noChangeAspect="1" noChangeArrowheads="1"/>
          </p:cNvPicPr>
          <p:nvPr/>
        </p:nvPicPr>
        <p:blipFill rotWithShape="1">
          <a:blip r:embed="rId2">
            <a:extLst>
              <a:ext uri="{28A0092B-C50C-407E-A947-70E740481C1C}">
                <a14:useLocalDpi xmlns:a14="http://schemas.microsoft.com/office/drawing/2010/main" val="0"/>
              </a:ext>
            </a:extLst>
          </a:blip>
          <a:srcRect l="5659" t="68255" r="74518" b="14775"/>
          <a:stretch/>
        </p:blipFill>
        <p:spPr bwMode="auto">
          <a:xfrm>
            <a:off x="5779008" y="3198310"/>
            <a:ext cx="4828032" cy="28558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790952" y="7728214"/>
            <a:ext cx="10804144" cy="584775"/>
          </a:xfrm>
          <a:prstGeom prst="rect">
            <a:avLst/>
          </a:prstGeom>
        </p:spPr>
        <p:txBody>
          <a:bodyPr wrap="square">
            <a:spAutoFit/>
          </a:bodyPr>
          <a:lstStyle/>
          <a:p>
            <a:pPr lvl="0" defTabSz="914400">
              <a:defRPr/>
            </a:pPr>
            <a:r>
              <a:rPr lang="en-US" dirty="0"/>
              <a:t>$ </a:t>
            </a:r>
            <a:r>
              <a:rPr lang="en-US" dirty="0" err="1"/>
              <a:t>git</a:t>
            </a:r>
            <a:r>
              <a:rPr lang="en-US" dirty="0"/>
              <a:t> checkout 8ab8dbf24954b9c8648b5418468465746c125af3</a:t>
            </a:r>
          </a:p>
        </p:txBody>
      </p:sp>
    </p:spTree>
    <p:extLst>
      <p:ext uri="{BB962C8B-B14F-4D97-AF65-F5344CB8AC3E}">
        <p14:creationId xmlns:p14="http://schemas.microsoft.com/office/powerpoint/2010/main" val="16807"/>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SMART CONTRACTS</a:t>
            </a:r>
          </a:p>
          <a:p>
            <a:pPr marL="0" indent="0" algn="ctr" defTabSz="914400">
              <a:spcBef>
                <a:spcPts val="0"/>
              </a:spcBef>
              <a:buSzTx/>
              <a:buNone/>
              <a:defRPr/>
            </a:pPr>
            <a:r>
              <a:rPr lang="en-US" sz="2800" dirty="0"/>
              <a:t>{we don’t cover the code part in this presentation</a:t>
            </a:r>
            <a:r>
              <a:rPr lang="en-US" sz="2800" dirty="0" smtClean="0"/>
              <a:t>}</a:t>
            </a:r>
            <a:endParaRPr lang="en-US" sz="2800" dirty="0"/>
          </a:p>
        </p:txBody>
      </p:sp>
      <p:sp>
        <p:nvSpPr>
          <p:cNvPr id="3" name="Vertical Scroll 2"/>
          <p:cNvSpPr/>
          <p:nvPr/>
        </p:nvSpPr>
        <p:spPr>
          <a:xfrm>
            <a:off x="8030030" y="1748221"/>
            <a:ext cx="1269246" cy="1421328"/>
          </a:xfrm>
          <a:prstGeom prst="verticalScroll">
            <a:avLst>
              <a:gd name="adj" fmla="val 10391"/>
            </a:avLst>
          </a:prstGeom>
          <a:solidFill>
            <a:schemeClr val="bg1"/>
          </a:solidFill>
          <a:ln w="28575" cap="flat">
            <a:solidFill>
              <a:srgbClr val="595A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a:p>
            <a:pPr marL="0" marR="0" indent="0" algn="ctr" defTabSz="584200" rtl="0" fontAlgn="auto" latinLnBrk="1" hangingPunct="0">
              <a:lnSpc>
                <a:spcPct val="100000"/>
              </a:lnSpc>
              <a:spcBef>
                <a:spcPts val="0"/>
              </a:spcBef>
              <a:spcAft>
                <a:spcPts val="0"/>
              </a:spcAft>
              <a:buClrTx/>
              <a:buSzTx/>
              <a:buFontTx/>
              <a:buNone/>
              <a:tabLst/>
            </a:pPr>
            <a:endParaRPr lang="en-US" sz="3600" dirty="0">
              <a:solidFill>
                <a:srgbClr val="FFFFFF"/>
              </a:solidFill>
              <a:effectLst>
                <a:outerShdw blurRad="38100" dist="12700" dir="5400000" rotWithShape="0">
                  <a:srgbClr val="000000">
                    <a:alpha val="50000"/>
                  </a:srgbClr>
                </a:outerShdw>
              </a:effectLst>
            </a:endParaRPr>
          </a:p>
        </p:txBody>
      </p:sp>
      <p:pic>
        <p:nvPicPr>
          <p:cNvPr id="4" name="Picture 2" descr="mage result for gears icon"/>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7829184" y="2614160"/>
            <a:ext cx="692276" cy="76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904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r>
              <a:rPr lang="en-US" sz="3600" dirty="0" smtClean="0">
                <a:solidFill>
                  <a:schemeClr val="tx1"/>
                </a:solidFill>
              </a:rPr>
              <a:t>Can be computer code stored and executed in the </a:t>
            </a:r>
            <a:r>
              <a:rPr lang="en-US" sz="3600" dirty="0" err="1" smtClean="0">
                <a:solidFill>
                  <a:schemeClr val="tx1"/>
                </a:solidFill>
              </a:rPr>
              <a:t>blockchain</a:t>
            </a:r>
            <a:endParaRPr lang="en-US" sz="3600" dirty="0" smtClean="0">
              <a:solidFill>
                <a:schemeClr val="tx1"/>
              </a:solidFill>
            </a:endParaRPr>
          </a:p>
          <a:p>
            <a:r>
              <a:rPr lang="en-US" sz="3600" dirty="0" smtClean="0">
                <a:solidFill>
                  <a:schemeClr val="tx1"/>
                </a:solidFill>
              </a:rPr>
              <a:t>Remove the need for a central authority to create and enforce the contract agreement</a:t>
            </a:r>
          </a:p>
          <a:p>
            <a:r>
              <a:rPr lang="en-US" sz="3600" dirty="0" smtClean="0">
                <a:solidFill>
                  <a:schemeClr val="tx1"/>
                </a:solidFill>
              </a:rPr>
              <a:t>The best example of </a:t>
            </a:r>
            <a:r>
              <a:rPr lang="en-US" sz="3600" dirty="0" err="1" smtClean="0">
                <a:solidFill>
                  <a:schemeClr val="tx1"/>
                </a:solidFill>
              </a:rPr>
              <a:t>blockchain</a:t>
            </a:r>
            <a:r>
              <a:rPr lang="en-US" sz="3600" dirty="0" smtClean="0">
                <a:solidFill>
                  <a:schemeClr val="tx1"/>
                </a:solidFill>
              </a:rPr>
              <a:t> supporting smart contracts is </a:t>
            </a:r>
            <a:r>
              <a:rPr lang="en-US" sz="3600" dirty="0" err="1">
                <a:solidFill>
                  <a:schemeClr val="tx1"/>
                </a:solidFill>
              </a:rPr>
              <a:t>E</a:t>
            </a:r>
            <a:r>
              <a:rPr lang="en-US" sz="3600" dirty="0" err="1" smtClean="0">
                <a:solidFill>
                  <a:schemeClr val="tx1"/>
                </a:solidFill>
              </a:rPr>
              <a:t>thereum</a:t>
            </a:r>
            <a:endParaRPr lang="en-US" sz="3600" dirty="0" smtClean="0">
              <a:solidFill>
                <a:schemeClr val="tx1"/>
              </a:solidFill>
            </a:endParaRPr>
          </a:p>
          <a:p>
            <a:r>
              <a:rPr lang="en-US" sz="3600" dirty="0" smtClean="0">
                <a:solidFill>
                  <a:schemeClr val="tx1"/>
                </a:solidFill>
              </a:rPr>
              <a:t>The contract is immutable and no one can change it (</a:t>
            </a:r>
            <a:r>
              <a:rPr lang="en-US" sz="3600" u="sng" dirty="0" smtClean="0">
                <a:solidFill>
                  <a:schemeClr val="tx1"/>
                </a:solidFill>
              </a:rPr>
              <a:t>the code is law</a:t>
            </a:r>
            <a:r>
              <a:rPr lang="en-US" sz="3600" dirty="0" smtClean="0">
                <a:solidFill>
                  <a:schemeClr val="tx1"/>
                </a:solidFill>
              </a:rPr>
              <a:t>)</a:t>
            </a:r>
          </a:p>
        </p:txBody>
      </p:sp>
      <p:sp>
        <p:nvSpPr>
          <p:cNvPr id="3" name="Title 2"/>
          <p:cNvSpPr>
            <a:spLocks noGrp="1"/>
          </p:cNvSpPr>
          <p:nvPr>
            <p:ph type="title"/>
          </p:nvPr>
        </p:nvSpPr>
        <p:spPr/>
        <p:txBody>
          <a:bodyPr/>
          <a:lstStyle/>
          <a:p>
            <a:r>
              <a:rPr lang="en-US" dirty="0" smtClean="0"/>
              <a:t>Smart contracts</a:t>
            </a:r>
            <a:endParaRPr lang="en-US" dirty="0"/>
          </a:p>
        </p:txBody>
      </p:sp>
      <p:pic>
        <p:nvPicPr>
          <p:cNvPr id="6" name="Picture 2" descr="mage result for cha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336" y="7540919"/>
            <a:ext cx="1394686" cy="5872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elated image"/>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454029">
            <a:off x="7195510" y="6379803"/>
            <a:ext cx="863705" cy="86370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176719" y="6811655"/>
            <a:ext cx="103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hash</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cxnSp>
        <p:nvCxnSpPr>
          <p:cNvPr id="10" name="Straight Arrow Connector 9"/>
          <p:cNvCxnSpPr>
            <a:stCxn id="24" idx="2"/>
          </p:cNvCxnSpPr>
          <p:nvPr/>
        </p:nvCxnSpPr>
        <p:spPr>
          <a:xfrm>
            <a:off x="7657840" y="6092090"/>
            <a:ext cx="0" cy="396178"/>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11" name="Group 10"/>
          <p:cNvGrpSpPr/>
          <p:nvPr/>
        </p:nvGrpSpPr>
        <p:grpSpPr>
          <a:xfrm>
            <a:off x="2854083" y="7153678"/>
            <a:ext cx="1786103" cy="1352811"/>
            <a:chOff x="1991256" y="5749965"/>
            <a:chExt cx="1786103" cy="1352811"/>
          </a:xfrm>
        </p:grpSpPr>
        <p:sp>
          <p:nvSpPr>
            <p:cNvPr id="12" name="Cube 11"/>
            <p:cNvSpPr/>
            <p:nvPr/>
          </p:nvSpPr>
          <p:spPr>
            <a:xfrm>
              <a:off x="2107775" y="5749965"/>
              <a:ext cx="1669584" cy="1302080"/>
            </a:xfrm>
            <a:prstGeom prst="cube">
              <a:avLst/>
            </a:prstGeom>
            <a:solidFill>
              <a:schemeClr val="accent2">
                <a:lumMod val="75000"/>
              </a:schemeClr>
            </a:solidFill>
            <a:ln w="12700" cap="flat">
              <a:solidFill>
                <a:schemeClr val="accent2">
                  <a:lumMod val="50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3" name="TextBox 12"/>
            <p:cNvSpPr txBox="1"/>
            <p:nvPr/>
          </p:nvSpPr>
          <p:spPr>
            <a:xfrm>
              <a:off x="1991256" y="6015299"/>
              <a:ext cx="1609344" cy="1087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dirty="0">
                  <a:solidFill>
                    <a:srgbClr val="000000"/>
                  </a:solidFill>
                </a:rPr>
                <a:t>g</a:t>
              </a:r>
              <a:r>
                <a:rPr lang="en-US" dirty="0" smtClean="0">
                  <a:solidFill>
                    <a:srgbClr val="000000"/>
                  </a:solidFill>
                </a:rPr>
                <a:t>enesis</a:t>
              </a:r>
            </a:p>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block</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grpSp>
      <p:grpSp>
        <p:nvGrpSpPr>
          <p:cNvPr id="14" name="Group 13"/>
          <p:cNvGrpSpPr/>
          <p:nvPr/>
        </p:nvGrpSpPr>
        <p:grpSpPr>
          <a:xfrm>
            <a:off x="6769204" y="7149612"/>
            <a:ext cx="1786103" cy="1302080"/>
            <a:chOff x="1991256" y="5749965"/>
            <a:chExt cx="1786103" cy="1302080"/>
          </a:xfrm>
          <a:solidFill>
            <a:srgbClr val="595A5D"/>
          </a:solidFill>
        </p:grpSpPr>
        <p:sp>
          <p:nvSpPr>
            <p:cNvPr id="15" name="Cube 14"/>
            <p:cNvSpPr/>
            <p:nvPr/>
          </p:nvSpPr>
          <p:spPr>
            <a:xfrm>
              <a:off x="2107775" y="5749965"/>
              <a:ext cx="1669584" cy="1302080"/>
            </a:xfrm>
            <a:prstGeom prst="cube">
              <a:avLst/>
            </a:prstGeom>
            <a:grpFill/>
            <a:ln w="12700" cap="flat">
              <a:solidFill>
                <a:schemeClr val="tx1">
                  <a:lumMod val="95000"/>
                  <a:lumOff val="5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6" name="TextBox 15"/>
            <p:cNvSpPr txBox="1"/>
            <p:nvPr/>
          </p:nvSpPr>
          <p:spPr>
            <a:xfrm>
              <a:off x="1991256" y="6261520"/>
              <a:ext cx="1609344"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block</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grpSp>
      <p:pic>
        <p:nvPicPr>
          <p:cNvPr id="17" name="Picture 2" descr="mage result for cha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9399" y="7540919"/>
            <a:ext cx="1394686" cy="58723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elated image"/>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454029">
            <a:off x="11420573" y="6379803"/>
            <a:ext cx="863705" cy="86370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9401782" y="6811655"/>
            <a:ext cx="103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hash</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cxnSp>
        <p:nvCxnSpPr>
          <p:cNvPr id="20" name="Straight Arrow Connector 19"/>
          <p:cNvCxnSpPr/>
          <p:nvPr/>
        </p:nvCxnSpPr>
        <p:spPr>
          <a:xfrm>
            <a:off x="11882903" y="6092090"/>
            <a:ext cx="0" cy="396178"/>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21" name="Group 20"/>
          <p:cNvGrpSpPr/>
          <p:nvPr/>
        </p:nvGrpSpPr>
        <p:grpSpPr>
          <a:xfrm>
            <a:off x="10994267" y="7149612"/>
            <a:ext cx="1786103" cy="1302080"/>
            <a:chOff x="1991256" y="5749965"/>
            <a:chExt cx="1786103" cy="1302080"/>
          </a:xfrm>
          <a:solidFill>
            <a:srgbClr val="595A5D"/>
          </a:solidFill>
        </p:grpSpPr>
        <p:sp>
          <p:nvSpPr>
            <p:cNvPr id="22" name="Cube 21"/>
            <p:cNvSpPr/>
            <p:nvPr/>
          </p:nvSpPr>
          <p:spPr>
            <a:xfrm>
              <a:off x="2107775" y="5749965"/>
              <a:ext cx="1669584" cy="1302080"/>
            </a:xfrm>
            <a:prstGeom prst="cube">
              <a:avLst/>
            </a:prstGeom>
            <a:grpFill/>
            <a:ln w="12700" cap="flat">
              <a:solidFill>
                <a:schemeClr val="tx1">
                  <a:lumMod val="95000"/>
                  <a:lumOff val="5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3" name="TextBox 22"/>
            <p:cNvSpPr txBox="1"/>
            <p:nvPr/>
          </p:nvSpPr>
          <p:spPr>
            <a:xfrm>
              <a:off x="1991256" y="6261520"/>
              <a:ext cx="1609344"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block</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grpSp>
      <p:pic>
        <p:nvPicPr>
          <p:cNvPr id="24" name="Picture 2" descr="mage result for cha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59054" y="7540919"/>
            <a:ext cx="1394686" cy="58723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7142680" y="5376284"/>
            <a:ext cx="103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data</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sp>
        <p:nvSpPr>
          <p:cNvPr id="38" name="TextBox 37"/>
          <p:cNvSpPr txBox="1"/>
          <p:nvPr/>
        </p:nvSpPr>
        <p:spPr>
          <a:xfrm>
            <a:off x="11367743" y="5376284"/>
            <a:ext cx="103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data</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grpSp>
        <p:nvGrpSpPr>
          <p:cNvPr id="47" name="Group 46"/>
          <p:cNvGrpSpPr/>
          <p:nvPr/>
        </p:nvGrpSpPr>
        <p:grpSpPr>
          <a:xfrm>
            <a:off x="7128834" y="5205124"/>
            <a:ext cx="1052418" cy="997362"/>
            <a:chOff x="6879336" y="5187949"/>
            <a:chExt cx="1883664" cy="2157985"/>
          </a:xfrm>
          <a:solidFill>
            <a:srgbClr val="DEA700"/>
          </a:solidFill>
        </p:grpSpPr>
        <p:sp>
          <p:nvSpPr>
            <p:cNvPr id="48" name="Vertical Scroll 47"/>
            <p:cNvSpPr/>
            <p:nvPr/>
          </p:nvSpPr>
          <p:spPr>
            <a:xfrm>
              <a:off x="6879336" y="5187949"/>
              <a:ext cx="1883664" cy="2157985"/>
            </a:xfrm>
            <a:prstGeom prst="verticalScroll">
              <a:avLst/>
            </a:prstGeom>
            <a:grpFill/>
            <a:ln w="12700" cap="flat">
              <a:solidFill>
                <a:srgbClr val="595A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9" name="TextBox 48"/>
            <p:cNvSpPr txBox="1"/>
            <p:nvPr/>
          </p:nvSpPr>
          <p:spPr>
            <a:xfrm>
              <a:off x="7246864" y="5786074"/>
              <a:ext cx="1148607" cy="1046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000" dirty="0" smtClean="0">
                  <a:solidFill>
                    <a:schemeClr val="bg1"/>
                  </a:solidFill>
                </a:rPr>
                <a:t>code</a:t>
              </a:r>
              <a:endParaRPr kumimoji="0" lang="en-US" sz="2000" b="0" i="0" u="none" strike="noStrike" cap="none" spc="0" normalizeH="0" baseline="0" dirty="0">
                <a:ln>
                  <a:noFill/>
                </a:ln>
                <a:solidFill>
                  <a:schemeClr val="bg1"/>
                </a:solidFill>
                <a:effectLst/>
                <a:uFillTx/>
                <a:sym typeface="Gill Sans"/>
              </a:endParaRPr>
            </a:p>
          </p:txBody>
        </p:sp>
      </p:grpSp>
      <p:pic>
        <p:nvPicPr>
          <p:cNvPr id="50" name="Picture 2" descr="mage result for gears icon"/>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6881600" y="5712667"/>
            <a:ext cx="692276" cy="760975"/>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p:cNvGrpSpPr/>
          <p:nvPr/>
        </p:nvGrpSpPr>
        <p:grpSpPr>
          <a:xfrm>
            <a:off x="11379591" y="5202054"/>
            <a:ext cx="1052418" cy="1000432"/>
            <a:chOff x="6879336" y="5187949"/>
            <a:chExt cx="1883664" cy="2157985"/>
          </a:xfrm>
          <a:solidFill>
            <a:srgbClr val="DEA700"/>
          </a:solidFill>
        </p:grpSpPr>
        <p:sp>
          <p:nvSpPr>
            <p:cNvPr id="52" name="Vertical Scroll 51"/>
            <p:cNvSpPr/>
            <p:nvPr/>
          </p:nvSpPr>
          <p:spPr>
            <a:xfrm>
              <a:off x="6879336" y="5187949"/>
              <a:ext cx="1883664" cy="2157985"/>
            </a:xfrm>
            <a:prstGeom prst="verticalScroll">
              <a:avLst/>
            </a:prstGeom>
            <a:grpFill/>
            <a:ln w="12700" cap="flat">
              <a:solidFill>
                <a:srgbClr val="595A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3" name="TextBox 52"/>
            <p:cNvSpPr txBox="1"/>
            <p:nvPr/>
          </p:nvSpPr>
          <p:spPr>
            <a:xfrm>
              <a:off x="7246864" y="5786074"/>
              <a:ext cx="1148607" cy="1046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000" dirty="0" smtClean="0">
                  <a:solidFill>
                    <a:schemeClr val="bg1"/>
                  </a:solidFill>
                </a:rPr>
                <a:t>code</a:t>
              </a:r>
              <a:endParaRPr kumimoji="0" lang="en-US" sz="2000" b="0" i="0" u="none" strike="noStrike" cap="none" spc="0" normalizeH="0" baseline="0" dirty="0">
                <a:ln>
                  <a:noFill/>
                </a:ln>
                <a:solidFill>
                  <a:schemeClr val="bg1"/>
                </a:solidFill>
                <a:effectLst/>
                <a:uFillTx/>
                <a:sym typeface="Gill Sans"/>
              </a:endParaRPr>
            </a:p>
          </p:txBody>
        </p:sp>
      </p:grpSp>
      <p:pic>
        <p:nvPicPr>
          <p:cNvPr id="54" name="Picture 2" descr="mage result for gears icon"/>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1132357" y="5709597"/>
            <a:ext cx="692276" cy="76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1501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r>
              <a:rPr lang="en-US" sz="3600" dirty="0">
                <a:solidFill>
                  <a:schemeClr val="tx1"/>
                </a:solidFill>
              </a:rPr>
              <a:t>For example, 4 people can agree to get some interest when the value of an investment riches a certain value, the code in the smart contract will release the interest </a:t>
            </a:r>
            <a:r>
              <a:rPr lang="en-US" sz="3600" dirty="0" smtClean="0">
                <a:solidFill>
                  <a:schemeClr val="tx1"/>
                </a:solidFill>
              </a:rPr>
              <a:t>automatically to their account </a:t>
            </a:r>
            <a:r>
              <a:rPr lang="en-US" sz="3600" dirty="0">
                <a:solidFill>
                  <a:schemeClr val="tx1"/>
                </a:solidFill>
              </a:rPr>
              <a:t>when this condition is </a:t>
            </a:r>
            <a:r>
              <a:rPr lang="en-US" sz="3600" dirty="0" smtClean="0">
                <a:solidFill>
                  <a:schemeClr val="tx1"/>
                </a:solidFill>
              </a:rPr>
              <a:t>solidified.</a:t>
            </a:r>
            <a:endParaRPr lang="en-US" sz="3600" dirty="0">
              <a:solidFill>
                <a:schemeClr val="tx1"/>
              </a:solidFill>
            </a:endParaRPr>
          </a:p>
        </p:txBody>
      </p:sp>
      <p:sp>
        <p:nvSpPr>
          <p:cNvPr id="3" name="Title 2"/>
          <p:cNvSpPr>
            <a:spLocks noGrp="1"/>
          </p:cNvSpPr>
          <p:nvPr>
            <p:ph type="title"/>
          </p:nvPr>
        </p:nvSpPr>
        <p:spPr/>
        <p:txBody>
          <a:bodyPr/>
          <a:lstStyle/>
          <a:p>
            <a:r>
              <a:rPr lang="en-US" dirty="0" smtClean="0"/>
              <a:t>Smart contracts</a:t>
            </a:r>
            <a:endParaRPr lang="en-US" dirty="0"/>
          </a:p>
        </p:txBody>
      </p:sp>
      <p:grpSp>
        <p:nvGrpSpPr>
          <p:cNvPr id="30" name="Group 29"/>
          <p:cNvGrpSpPr/>
          <p:nvPr/>
        </p:nvGrpSpPr>
        <p:grpSpPr>
          <a:xfrm>
            <a:off x="8371871" y="5118454"/>
            <a:ext cx="1696441" cy="1708697"/>
            <a:chOff x="6879336" y="5187949"/>
            <a:chExt cx="1883664" cy="2157985"/>
          </a:xfrm>
          <a:solidFill>
            <a:srgbClr val="DEA700"/>
          </a:solidFill>
        </p:grpSpPr>
        <p:sp>
          <p:nvSpPr>
            <p:cNvPr id="31" name="Vertical Scroll 30"/>
            <p:cNvSpPr/>
            <p:nvPr/>
          </p:nvSpPr>
          <p:spPr>
            <a:xfrm>
              <a:off x="6879336" y="5187949"/>
              <a:ext cx="1883664" cy="2157985"/>
            </a:xfrm>
            <a:prstGeom prst="verticalScroll">
              <a:avLst/>
            </a:prstGeom>
            <a:grpFill/>
            <a:ln w="12700" cap="flat">
              <a:solidFill>
                <a:srgbClr val="595A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2" name="TextBox 31"/>
            <p:cNvSpPr txBox="1"/>
            <p:nvPr/>
          </p:nvSpPr>
          <p:spPr>
            <a:xfrm>
              <a:off x="7246864" y="5786074"/>
              <a:ext cx="1148607" cy="1046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000" dirty="0" smtClean="0">
                  <a:solidFill>
                    <a:schemeClr val="bg1"/>
                  </a:solidFill>
                </a:rPr>
                <a:t>code</a:t>
              </a:r>
              <a:endParaRPr kumimoji="0" lang="en-US" sz="2000" b="0" i="0" u="none" strike="noStrike" cap="none" spc="0" normalizeH="0" baseline="0" dirty="0">
                <a:ln>
                  <a:noFill/>
                </a:ln>
                <a:solidFill>
                  <a:schemeClr val="bg1"/>
                </a:solidFill>
                <a:effectLst/>
                <a:uFillTx/>
                <a:sym typeface="Gill Sans"/>
              </a:endParaRPr>
            </a:p>
          </p:txBody>
        </p:sp>
      </p:grpSp>
      <p:pic>
        <p:nvPicPr>
          <p:cNvPr id="37" name="Picture 2" descr="mage result for gears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8228520" y="6177911"/>
            <a:ext cx="692276" cy="76097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mage result for wallet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7660" y="3709624"/>
            <a:ext cx="1044140" cy="1044140"/>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12188351" y="7837733"/>
            <a:ext cx="4139275" cy="707886"/>
          </a:xfrm>
          <a:prstGeom prst="rect">
            <a:avLst/>
          </a:prstGeom>
        </p:spPr>
        <p:txBody>
          <a:bodyPr wrap="none">
            <a:spAutoFit/>
          </a:bodyPr>
          <a:lstStyle/>
          <a:p>
            <a:r>
              <a:rPr lang="en-US" sz="2000" dirty="0" smtClean="0">
                <a:solidFill>
                  <a:srgbClr val="000000"/>
                </a:solidFill>
              </a:rPr>
              <a:t>Wallet icon </a:t>
            </a:r>
            <a:r>
              <a:rPr lang="en-US" sz="2000" dirty="0">
                <a:solidFill>
                  <a:srgbClr val="000000"/>
                </a:solidFill>
              </a:rPr>
              <a:t>author: </a:t>
            </a:r>
            <a:r>
              <a:rPr lang="en-US" sz="2000" dirty="0"/>
              <a:t>Joseph </a:t>
            </a:r>
            <a:r>
              <a:rPr lang="en-US" sz="2000" dirty="0" smtClean="0"/>
              <a:t>Augustine</a:t>
            </a:r>
          </a:p>
          <a:p>
            <a:r>
              <a:rPr lang="en-US" sz="2000" dirty="0" smtClean="0">
                <a:solidFill>
                  <a:srgbClr val="000000"/>
                </a:solidFill>
              </a:rPr>
              <a:t>Stock icon </a:t>
            </a:r>
            <a:r>
              <a:rPr lang="en-US" sz="2000" dirty="0">
                <a:solidFill>
                  <a:srgbClr val="000000"/>
                </a:solidFill>
              </a:rPr>
              <a:t>author: </a:t>
            </a:r>
            <a:r>
              <a:rPr lang="en-US" sz="2000" dirty="0" smtClean="0"/>
              <a:t>Giannis </a:t>
            </a:r>
            <a:r>
              <a:rPr lang="en-US" sz="2000" dirty="0" err="1"/>
              <a:t>Choulakis</a:t>
            </a:r>
            <a:endParaRPr lang="en-US" sz="2000" dirty="0"/>
          </a:p>
        </p:txBody>
      </p:sp>
      <p:pic>
        <p:nvPicPr>
          <p:cNvPr id="40" name="Picture 2" descr="mage result for wallet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5966" y="5400973"/>
            <a:ext cx="1044140" cy="104414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mage result for wallet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7660" y="7349232"/>
            <a:ext cx="1044140" cy="1044140"/>
          </a:xfrm>
          <a:prstGeom prst="rect">
            <a:avLst/>
          </a:prstGeom>
          <a:noFill/>
          <a:extLst>
            <a:ext uri="{909E8E84-426E-40DD-AFC4-6F175D3DCCD1}">
              <a14:hiddenFill xmlns:a14="http://schemas.microsoft.com/office/drawing/2010/main">
                <a:solidFill>
                  <a:srgbClr val="FFFFFF"/>
                </a:solidFill>
              </a14:hiddenFill>
            </a:ext>
          </a:extLst>
        </p:spPr>
      </p:pic>
      <p:sp>
        <p:nvSpPr>
          <p:cNvPr id="46" name="Circular Arrow 45"/>
          <p:cNvSpPr/>
          <p:nvPr/>
        </p:nvSpPr>
        <p:spPr>
          <a:xfrm>
            <a:off x="5421103" y="5118454"/>
            <a:ext cx="3122730" cy="1771705"/>
          </a:xfrm>
          <a:prstGeom prst="circularArrow">
            <a:avLst>
              <a:gd name="adj1" fmla="val 2935"/>
              <a:gd name="adj2" fmla="val 516361"/>
              <a:gd name="adj3" fmla="val 20277148"/>
              <a:gd name="adj4" fmla="val 11254149"/>
              <a:gd name="adj5" fmla="val 14249"/>
            </a:avLst>
          </a:prstGeom>
          <a:blipFill rotWithShape="1">
            <a:blip r:embed="rId5">
              <a:duotone>
                <a:prstClr val="black"/>
                <a:schemeClr val="accent5">
                  <a:tint val="45000"/>
                  <a:satMod val="400000"/>
                </a:schemeClr>
              </a:duotone>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51208" name="Picture 8" descr="https://d30y9cdsu7xlg0.cloudfront.net/png/161182-20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76679" y="4974151"/>
            <a:ext cx="2016735" cy="2016735"/>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10245405" y="5651493"/>
            <a:ext cx="1000275"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6000" b="0" i="0" u="none" strike="noStrike" cap="none" spc="0" normalizeH="0" baseline="0" dirty="0" smtClean="0">
                <a:ln>
                  <a:noFill/>
                </a:ln>
                <a:solidFill>
                  <a:srgbClr val="626262"/>
                </a:solidFill>
                <a:effectLst/>
                <a:uFillTx/>
                <a:latin typeface="Gill Sans"/>
                <a:ea typeface="Gill Sans"/>
                <a:cs typeface="Gill Sans"/>
                <a:sym typeface="Gill Sans"/>
              </a:rPr>
              <a:t>==</a:t>
            </a:r>
            <a:endParaRPr kumimoji="0" lang="en-US" sz="6000" b="0" i="0" u="none" strike="noStrike" cap="none" spc="0" normalizeH="0" baseline="0" dirty="0">
              <a:ln>
                <a:noFill/>
              </a:ln>
              <a:solidFill>
                <a:srgbClr val="626262"/>
              </a:solidFill>
              <a:effectLst/>
              <a:uFillTx/>
              <a:latin typeface="Gill Sans"/>
              <a:ea typeface="Gill Sans"/>
              <a:cs typeface="Gill Sans"/>
              <a:sym typeface="Gill Sans"/>
            </a:endParaRPr>
          </a:p>
        </p:txBody>
      </p:sp>
      <p:sp>
        <p:nvSpPr>
          <p:cNvPr id="49" name="Circular Arrow 48"/>
          <p:cNvSpPr/>
          <p:nvPr/>
        </p:nvSpPr>
        <p:spPr>
          <a:xfrm rot="10800000">
            <a:off x="5369360" y="5096664"/>
            <a:ext cx="3032282" cy="1771705"/>
          </a:xfrm>
          <a:prstGeom prst="circularArrow">
            <a:avLst>
              <a:gd name="adj1" fmla="val 2935"/>
              <a:gd name="adj2" fmla="val 516361"/>
              <a:gd name="adj3" fmla="val 20277148"/>
              <a:gd name="adj4" fmla="val 11254149"/>
              <a:gd name="adj5" fmla="val 14249"/>
            </a:avLst>
          </a:prstGeom>
          <a:blipFill rotWithShape="1">
            <a:blip r:embed="rId5">
              <a:duotone>
                <a:prstClr val="black"/>
                <a:schemeClr val="accent2">
                  <a:tint val="45000"/>
                  <a:satMod val="400000"/>
                </a:schemeClr>
              </a:duotone>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0" name="Circular Arrow 49"/>
          <p:cNvSpPr/>
          <p:nvPr/>
        </p:nvSpPr>
        <p:spPr>
          <a:xfrm rot="11404191">
            <a:off x="5569371" y="3909510"/>
            <a:ext cx="3053170" cy="1594204"/>
          </a:xfrm>
          <a:prstGeom prst="circularArrow">
            <a:avLst>
              <a:gd name="adj1" fmla="val 3573"/>
              <a:gd name="adj2" fmla="val 968234"/>
              <a:gd name="adj3" fmla="val 20747885"/>
              <a:gd name="adj4" fmla="val 11254149"/>
              <a:gd name="adj5" fmla="val 15427"/>
            </a:avLst>
          </a:prstGeom>
          <a:blipFill rotWithShape="1">
            <a:blip r:embed="rId5">
              <a:duotone>
                <a:prstClr val="black"/>
                <a:schemeClr val="accent2">
                  <a:tint val="45000"/>
                  <a:satMod val="400000"/>
                </a:schemeClr>
              </a:duotone>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1" name="Circular Arrow 50"/>
          <p:cNvSpPr/>
          <p:nvPr/>
        </p:nvSpPr>
        <p:spPr>
          <a:xfrm rot="10055769" flipV="1">
            <a:off x="5411831" y="6702379"/>
            <a:ext cx="3422179" cy="1594204"/>
          </a:xfrm>
          <a:prstGeom prst="circularArrow">
            <a:avLst>
              <a:gd name="adj1" fmla="val 3573"/>
              <a:gd name="adj2" fmla="val 968234"/>
              <a:gd name="adj3" fmla="val 20747885"/>
              <a:gd name="adj4" fmla="val 11819260"/>
              <a:gd name="adj5" fmla="val 15427"/>
            </a:avLst>
          </a:prstGeom>
          <a:blipFill rotWithShape="1">
            <a:blip r:embed="rId5">
              <a:duotone>
                <a:prstClr val="black"/>
                <a:schemeClr val="accent2">
                  <a:tint val="45000"/>
                  <a:satMod val="400000"/>
                </a:schemeClr>
              </a:duotone>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2" name="Circular Arrow 51"/>
          <p:cNvSpPr/>
          <p:nvPr/>
        </p:nvSpPr>
        <p:spPr>
          <a:xfrm rot="11499523" flipH="1" flipV="1">
            <a:off x="5235982" y="3650369"/>
            <a:ext cx="3894647" cy="1594204"/>
          </a:xfrm>
          <a:prstGeom prst="circularArrow">
            <a:avLst>
              <a:gd name="adj1" fmla="val 3573"/>
              <a:gd name="adj2" fmla="val 741562"/>
              <a:gd name="adj3" fmla="val 20747886"/>
              <a:gd name="adj4" fmla="val 11280011"/>
              <a:gd name="adj5" fmla="val 15982"/>
            </a:avLst>
          </a:prstGeom>
          <a:blipFill rotWithShape="1">
            <a:blip r:embed="rId5">
              <a:duotone>
                <a:prstClr val="black"/>
                <a:schemeClr val="accent5">
                  <a:tint val="45000"/>
                  <a:satMod val="400000"/>
                </a:schemeClr>
              </a:duotone>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3" name="Circular Arrow 52"/>
          <p:cNvSpPr/>
          <p:nvPr/>
        </p:nvSpPr>
        <p:spPr>
          <a:xfrm rot="10100477" flipH="1">
            <a:off x="5356465" y="6681015"/>
            <a:ext cx="3894647" cy="1594204"/>
          </a:xfrm>
          <a:prstGeom prst="circularArrow">
            <a:avLst>
              <a:gd name="adj1" fmla="val 3573"/>
              <a:gd name="adj2" fmla="val 741562"/>
              <a:gd name="adj3" fmla="val 20747886"/>
              <a:gd name="adj4" fmla="val 11280011"/>
              <a:gd name="adj5" fmla="val 15982"/>
            </a:avLst>
          </a:prstGeom>
          <a:blipFill rotWithShape="1">
            <a:blip r:embed="rId5">
              <a:duotone>
                <a:prstClr val="black"/>
                <a:schemeClr val="accent5">
                  <a:tint val="45000"/>
                  <a:satMod val="400000"/>
                </a:schemeClr>
              </a:duotone>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extLst>
      <p:ext uri="{BB962C8B-B14F-4D97-AF65-F5344CB8AC3E}">
        <p14:creationId xmlns:p14="http://schemas.microsoft.com/office/powerpoint/2010/main" val="20497836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par>
                                <p:cTn id="38" presetID="10" presetClass="entr" presetSubtype="0" fill="hold" nodeType="withEffect">
                                  <p:stCondLst>
                                    <p:cond delay="0"/>
                                  </p:stCondLst>
                                  <p:childTnLst>
                                    <p:set>
                                      <p:cBhvr>
                                        <p:cTn id="39" dur="1" fill="hold">
                                          <p:stCondLst>
                                            <p:cond delay="0"/>
                                          </p:stCondLst>
                                        </p:cTn>
                                        <p:tgtEl>
                                          <p:spTgt spid="51208"/>
                                        </p:tgtEl>
                                        <p:attrNameLst>
                                          <p:attrName>style.visibility</p:attrName>
                                        </p:attrNameLst>
                                      </p:cBhvr>
                                      <p:to>
                                        <p:strVal val="visible"/>
                                      </p:to>
                                    </p:set>
                                    <p:animEffect transition="in" filter="fade">
                                      <p:cBhvr>
                                        <p:cTn id="40" dur="500"/>
                                        <p:tgtEl>
                                          <p:spTgt spid="5120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49" grpId="0" animBg="1"/>
      <p:bldP spid="50" grpId="0" animBg="1"/>
      <p:bldP spid="51" grpId="0" animBg="1"/>
      <p:bldP spid="52" grpId="0" animBg="1"/>
      <p:bldP spid="5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err="1" smtClean="0"/>
              <a:t>Blockchain</a:t>
            </a:r>
            <a:r>
              <a:rPr lang="en-US" sz="9600" dirty="0" smtClean="0"/>
              <a:t> Evolution</a:t>
            </a:r>
          </a:p>
        </p:txBody>
      </p:sp>
      <p:pic>
        <p:nvPicPr>
          <p:cNvPr id="54274" name="Picture 2" descr="https://d30y9cdsu7xlg0.cloudfront.net/png/3985-2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3608" y="1334697"/>
            <a:ext cx="3058783" cy="305878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2365715" y="8073200"/>
            <a:ext cx="3780202" cy="400110"/>
          </a:xfrm>
          <a:prstGeom prst="rect">
            <a:avLst/>
          </a:prstGeom>
        </p:spPr>
        <p:txBody>
          <a:bodyPr wrap="none">
            <a:spAutoFit/>
          </a:bodyPr>
          <a:lstStyle/>
          <a:p>
            <a:r>
              <a:rPr lang="en-US" sz="2000" dirty="0" smtClean="0">
                <a:solidFill>
                  <a:srgbClr val="000000"/>
                </a:solidFill>
              </a:rPr>
              <a:t>Evolution icon </a:t>
            </a:r>
            <a:r>
              <a:rPr lang="en-US" sz="2000" dirty="0">
                <a:solidFill>
                  <a:srgbClr val="000000"/>
                </a:solidFill>
              </a:rPr>
              <a:t>author: </a:t>
            </a:r>
            <a:r>
              <a:rPr lang="en-US" sz="2000" dirty="0" err="1"/>
              <a:t>Jakob</a:t>
            </a:r>
            <a:r>
              <a:rPr lang="en-US" sz="2000" dirty="0"/>
              <a:t> Vogel</a:t>
            </a:r>
          </a:p>
        </p:txBody>
      </p:sp>
    </p:spTree>
    <p:extLst>
      <p:ext uri="{BB962C8B-B14F-4D97-AF65-F5344CB8AC3E}">
        <p14:creationId xmlns:p14="http://schemas.microsoft.com/office/powerpoint/2010/main" val="753799505"/>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Blockchain</a:t>
            </a:r>
            <a:r>
              <a:rPr lang="en-US" dirty="0" smtClean="0"/>
              <a:t> Evolution</a:t>
            </a:r>
            <a:endParaRPr lang="en-US" dirty="0"/>
          </a:p>
        </p:txBody>
      </p:sp>
      <p:cxnSp>
        <p:nvCxnSpPr>
          <p:cNvPr id="9" name="Straight Arrow Connector 8"/>
          <p:cNvCxnSpPr/>
          <p:nvPr/>
        </p:nvCxnSpPr>
        <p:spPr>
          <a:xfrm>
            <a:off x="2692223" y="6057646"/>
            <a:ext cx="12417552" cy="18288"/>
          </a:xfrm>
          <a:prstGeom prst="straightConnector1">
            <a:avLst/>
          </a:prstGeom>
          <a:noFill/>
          <a:ln w="38100" cap="flat">
            <a:solidFill>
              <a:srgbClr val="595A5D"/>
            </a:solidFill>
            <a:prstDash val="dash"/>
            <a:miter lim="400000"/>
            <a:tailEnd type="triangle"/>
          </a:ln>
          <a:effectLst/>
        </p:spPr>
        <p:style>
          <a:lnRef idx="0">
            <a:scrgbClr r="0" g="0" b="0"/>
          </a:lnRef>
          <a:fillRef idx="0">
            <a:scrgbClr r="0" g="0" b="0"/>
          </a:fillRef>
          <a:effectRef idx="0">
            <a:scrgbClr r="0" g="0" b="0"/>
          </a:effectRef>
          <a:fontRef idx="none"/>
        </p:style>
      </p:cxnSp>
      <p:sp>
        <p:nvSpPr>
          <p:cNvPr id="11" name="TextBox 10"/>
          <p:cNvSpPr txBox="1"/>
          <p:nvPr/>
        </p:nvSpPr>
        <p:spPr>
          <a:xfrm>
            <a:off x="2253311" y="6200735"/>
            <a:ext cx="1231392"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595A5D"/>
                </a:solidFill>
                <a:effectLst/>
                <a:uFillTx/>
                <a:latin typeface="Gill Sans"/>
                <a:ea typeface="Gill Sans"/>
                <a:cs typeface="Gill Sans"/>
                <a:sym typeface="Gill Sans"/>
              </a:rPr>
              <a:t>2007</a:t>
            </a:r>
            <a:endParaRPr kumimoji="0" lang="en-US" sz="3200" b="0" i="0" u="none" strike="noStrike" cap="none" spc="0" normalizeH="0" baseline="0" dirty="0">
              <a:ln>
                <a:noFill/>
              </a:ln>
              <a:solidFill>
                <a:srgbClr val="595A5D"/>
              </a:solidFill>
              <a:effectLst/>
              <a:uFillTx/>
              <a:latin typeface="Gill Sans"/>
              <a:ea typeface="Gill Sans"/>
              <a:cs typeface="Gill Sans"/>
              <a:sym typeface="Gill Sans"/>
            </a:endParaRPr>
          </a:p>
        </p:txBody>
      </p:sp>
      <p:sp>
        <p:nvSpPr>
          <p:cNvPr id="13" name="TextBox 12"/>
          <p:cNvSpPr txBox="1"/>
          <p:nvPr/>
        </p:nvSpPr>
        <p:spPr>
          <a:xfrm>
            <a:off x="14347775" y="6136813"/>
            <a:ext cx="1231392"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595A5D"/>
                </a:solidFill>
                <a:effectLst/>
                <a:uFillTx/>
                <a:latin typeface="Gill Sans"/>
                <a:ea typeface="Gill Sans"/>
                <a:cs typeface="Gill Sans"/>
                <a:sym typeface="Gill Sans"/>
              </a:rPr>
              <a:t>2019</a:t>
            </a:r>
            <a:endParaRPr kumimoji="0" lang="en-US" sz="3200" b="0" i="0" u="none" strike="noStrike" cap="none" spc="0" normalizeH="0" baseline="0" dirty="0">
              <a:ln>
                <a:noFill/>
              </a:ln>
              <a:solidFill>
                <a:srgbClr val="595A5D"/>
              </a:solidFill>
              <a:effectLst/>
              <a:uFillTx/>
              <a:latin typeface="Gill Sans"/>
              <a:ea typeface="Gill Sans"/>
              <a:cs typeface="Gill Sans"/>
              <a:sym typeface="Gill Sans"/>
            </a:endParaRPr>
          </a:p>
        </p:txBody>
      </p:sp>
      <p:sp>
        <p:nvSpPr>
          <p:cNvPr id="15" name="TextBox 14"/>
          <p:cNvSpPr txBox="1"/>
          <p:nvPr/>
        </p:nvSpPr>
        <p:spPr>
          <a:xfrm>
            <a:off x="5223460" y="6200735"/>
            <a:ext cx="1231392"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smtClean="0">
                <a:ln>
                  <a:noFill/>
                </a:ln>
                <a:solidFill>
                  <a:srgbClr val="595A5D"/>
                </a:solidFill>
                <a:effectLst/>
                <a:uFillTx/>
                <a:latin typeface="Gill Sans"/>
                <a:ea typeface="Gill Sans"/>
                <a:cs typeface="Gill Sans"/>
                <a:sym typeface="Gill Sans"/>
              </a:rPr>
              <a:t>2010</a:t>
            </a:r>
            <a:endParaRPr kumimoji="0" lang="en-US" sz="3200" b="0" i="0" u="none" strike="noStrike" cap="none" spc="0" normalizeH="0" baseline="0" dirty="0">
              <a:ln>
                <a:noFill/>
              </a:ln>
              <a:solidFill>
                <a:srgbClr val="595A5D"/>
              </a:solidFill>
              <a:effectLst/>
              <a:uFillTx/>
              <a:latin typeface="Gill Sans"/>
              <a:ea typeface="Gill Sans"/>
              <a:cs typeface="Gill Sans"/>
              <a:sym typeface="Gill Sans"/>
            </a:endParaRPr>
          </a:p>
        </p:txBody>
      </p:sp>
      <p:sp>
        <p:nvSpPr>
          <p:cNvPr id="16" name="TextBox 15"/>
          <p:cNvSpPr txBox="1"/>
          <p:nvPr/>
        </p:nvSpPr>
        <p:spPr>
          <a:xfrm>
            <a:off x="8300543" y="6198396"/>
            <a:ext cx="1231392"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smtClean="0">
                <a:ln>
                  <a:noFill/>
                </a:ln>
                <a:solidFill>
                  <a:srgbClr val="595A5D"/>
                </a:solidFill>
                <a:effectLst/>
                <a:uFillTx/>
                <a:latin typeface="Gill Sans"/>
                <a:ea typeface="Gill Sans"/>
                <a:cs typeface="Gill Sans"/>
                <a:sym typeface="Gill Sans"/>
              </a:rPr>
              <a:t>2013</a:t>
            </a:r>
            <a:endParaRPr kumimoji="0" lang="en-US" sz="3200" b="0" i="0" u="none" strike="noStrike" cap="none" spc="0" normalizeH="0" baseline="0" dirty="0">
              <a:ln>
                <a:noFill/>
              </a:ln>
              <a:solidFill>
                <a:srgbClr val="595A5D"/>
              </a:solidFill>
              <a:effectLst/>
              <a:uFillTx/>
              <a:latin typeface="Gill Sans"/>
              <a:ea typeface="Gill Sans"/>
              <a:cs typeface="Gill Sans"/>
              <a:sym typeface="Gill Sans"/>
            </a:endParaRPr>
          </a:p>
        </p:txBody>
      </p:sp>
      <p:sp>
        <p:nvSpPr>
          <p:cNvPr id="17" name="TextBox 16"/>
          <p:cNvSpPr txBox="1"/>
          <p:nvPr/>
        </p:nvSpPr>
        <p:spPr>
          <a:xfrm>
            <a:off x="11270692" y="6197160"/>
            <a:ext cx="1231392"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595A5D"/>
                </a:solidFill>
                <a:effectLst/>
                <a:uFillTx/>
                <a:latin typeface="Gill Sans"/>
                <a:ea typeface="Gill Sans"/>
                <a:cs typeface="Gill Sans"/>
                <a:sym typeface="Gill Sans"/>
              </a:rPr>
              <a:t>2016</a:t>
            </a:r>
            <a:endParaRPr kumimoji="0" lang="en-US" sz="3200" b="0" i="0" u="none" strike="noStrike" cap="none" spc="0" normalizeH="0" baseline="0" dirty="0">
              <a:ln>
                <a:noFill/>
              </a:ln>
              <a:solidFill>
                <a:srgbClr val="595A5D"/>
              </a:solidFill>
              <a:effectLst/>
              <a:uFillTx/>
              <a:latin typeface="Gill Sans"/>
              <a:ea typeface="Gill Sans"/>
              <a:cs typeface="Gill Sans"/>
              <a:sym typeface="Gill Sans"/>
            </a:endParaRPr>
          </a:p>
        </p:txBody>
      </p:sp>
      <p:grpSp>
        <p:nvGrpSpPr>
          <p:cNvPr id="18" name="Group 17"/>
          <p:cNvGrpSpPr/>
          <p:nvPr/>
        </p:nvGrpSpPr>
        <p:grpSpPr>
          <a:xfrm>
            <a:off x="1970690" y="3310127"/>
            <a:ext cx="3028026" cy="2719157"/>
            <a:chOff x="4383842" y="1692656"/>
            <a:chExt cx="3875351" cy="3478021"/>
          </a:xfrm>
        </p:grpSpPr>
        <p:pic>
          <p:nvPicPr>
            <p:cNvPr id="19" name="Picture 18" descr="mage result for network icon"/>
            <p:cNvPicPr>
              <a:picLocks noChangeAspect="1" noChangeArrowheads="1"/>
            </p:cNvPicPr>
            <p:nvPr/>
          </p:nvPicPr>
          <p:blipFill>
            <a:blip r:embed="rId3">
              <a:duotone>
                <a:prstClr val="black"/>
                <a:srgbClr val="626262">
                  <a:tint val="45000"/>
                  <a:satMod val="400000"/>
                </a:srgbClr>
              </a:duotone>
              <a:extLst>
                <a:ext uri="{BEBA8EAE-BF5A-486C-A8C5-ECC9F3942E4B}">
                  <a14:imgProps xmlns:a14="http://schemas.microsoft.com/office/drawing/2010/main">
                    <a14:imgLayer r:embed="rId4">
                      <a14:imgEffect>
                        <a14:brightnessContrast bright="4000" contrast="-100000"/>
                      </a14:imgEffect>
                    </a14:imgLayer>
                  </a14:imgProps>
                </a:ext>
                <a:ext uri="{28A0092B-C50C-407E-A947-70E740481C1C}">
                  <a14:useLocalDpi xmlns:a14="http://schemas.microsoft.com/office/drawing/2010/main" val="0"/>
                </a:ext>
              </a:extLst>
            </a:blip>
            <a:srcRect/>
            <a:stretch>
              <a:fillRect/>
            </a:stretch>
          </p:blipFill>
          <p:spPr bwMode="auto">
            <a:xfrm>
              <a:off x="5287422" y="1692656"/>
              <a:ext cx="2046574" cy="204657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4383842" y="4252112"/>
              <a:ext cx="3875351" cy="918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000" dirty="0" err="1" smtClean="0">
                  <a:solidFill>
                    <a:srgbClr val="000000"/>
                  </a:solidFill>
                </a:rPr>
                <a:t>Blockchain</a:t>
              </a:r>
              <a:r>
                <a:rPr lang="en-US" sz="2000" dirty="0" smtClean="0">
                  <a:solidFill>
                    <a:srgbClr val="000000"/>
                  </a:solidFill>
                </a:rPr>
                <a:t> 1.0</a:t>
              </a:r>
            </a:p>
            <a:p>
              <a:pPr marL="0" marR="0" indent="0" algn="ctr" defTabSz="546100" rtl="0" fontAlgn="auto" latinLnBrk="1" hangingPunct="0">
                <a:lnSpc>
                  <a:spcPct val="100000"/>
                </a:lnSpc>
                <a:spcBef>
                  <a:spcPts val="0"/>
                </a:spcBef>
                <a:spcAft>
                  <a:spcPts val="0"/>
                </a:spcAft>
                <a:buClrTx/>
                <a:buSzTx/>
                <a:buFontTx/>
                <a:buNone/>
                <a:tabLst/>
              </a:pPr>
              <a:r>
                <a:rPr lang="en-US" sz="2000" dirty="0" smtClean="0">
                  <a:solidFill>
                    <a:srgbClr val="000000"/>
                  </a:solidFill>
                </a:rPr>
                <a:t>Ledger record transactions</a:t>
              </a:r>
              <a:endParaRPr kumimoji="0" lang="en-US" sz="2000" b="0" i="0" u="none" strike="noStrike" cap="none" spc="0" normalizeH="0" dirty="0" smtClean="0">
                <a:ln>
                  <a:noFill/>
                </a:ln>
                <a:solidFill>
                  <a:srgbClr val="000000"/>
                </a:solidFill>
                <a:effectLst/>
                <a:uFillTx/>
                <a:sym typeface="Gill Sans"/>
              </a:endParaRPr>
            </a:p>
          </p:txBody>
        </p:sp>
      </p:grpSp>
      <p:sp>
        <p:nvSpPr>
          <p:cNvPr id="21" name="Vertical Scroll 20"/>
          <p:cNvSpPr/>
          <p:nvPr/>
        </p:nvSpPr>
        <p:spPr>
          <a:xfrm>
            <a:off x="7781577" y="3156367"/>
            <a:ext cx="1897613" cy="2054701"/>
          </a:xfrm>
          <a:prstGeom prst="verticalScroll">
            <a:avLst>
              <a:gd name="adj" fmla="val 10391"/>
            </a:avLst>
          </a:prstGeom>
          <a:solidFill>
            <a:srgbClr val="595A5D"/>
          </a:solidFill>
          <a:ln w="12700" cap="flat">
            <a:solidFill>
              <a:schemeClr val="bg1">
                <a:lumMod val="50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a:p>
            <a:pPr marL="0" marR="0" indent="0" algn="ctr" defTabSz="584200" rtl="0" fontAlgn="auto" latinLnBrk="1" hangingPunct="0">
              <a:lnSpc>
                <a:spcPct val="100000"/>
              </a:lnSpc>
              <a:spcBef>
                <a:spcPts val="0"/>
              </a:spcBef>
              <a:spcAft>
                <a:spcPts val="0"/>
              </a:spcAft>
              <a:buClrTx/>
              <a:buSzTx/>
              <a:buFontTx/>
              <a:buNone/>
              <a:tabLst/>
            </a:pPr>
            <a:endParaRPr lang="en-US" sz="36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1" hangingPunct="0">
              <a:lnSpc>
                <a:spcPct val="100000"/>
              </a:lnSpc>
              <a:spcBef>
                <a:spcPts val="0"/>
              </a:spcBef>
              <a:spcAft>
                <a:spcPts val="0"/>
              </a:spcAft>
              <a:buClrTx/>
              <a:buSzTx/>
              <a:buFontTx/>
              <a:buNone/>
              <a:tabLst/>
            </a:pPr>
            <a:endParaRPr lang="en-US" sz="3600" dirty="0">
              <a:solidFill>
                <a:srgbClr val="FFFFFF"/>
              </a:solidFill>
              <a:effectLst>
                <a:outerShdw blurRad="38100" dist="12700" dir="5400000" rotWithShape="0">
                  <a:srgbClr val="000000">
                    <a:alpha val="50000"/>
                  </a:srgbClr>
                </a:outerShdw>
              </a:effectLst>
            </a:endParaRPr>
          </a:p>
        </p:txBody>
      </p:sp>
      <p:sp>
        <p:nvSpPr>
          <p:cNvPr id="22" name="TextBox 21"/>
          <p:cNvSpPr txBox="1"/>
          <p:nvPr/>
        </p:nvSpPr>
        <p:spPr>
          <a:xfrm>
            <a:off x="7286995" y="5333530"/>
            <a:ext cx="2886775"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000" dirty="0" err="1" smtClean="0">
                <a:solidFill>
                  <a:srgbClr val="000000"/>
                </a:solidFill>
              </a:rPr>
              <a:t>Blockchain</a:t>
            </a:r>
            <a:r>
              <a:rPr lang="en-US" sz="2000" dirty="0" smtClean="0">
                <a:solidFill>
                  <a:srgbClr val="000000"/>
                </a:solidFill>
              </a:rPr>
              <a:t> 2.0</a:t>
            </a:r>
          </a:p>
          <a:p>
            <a:pPr marL="0" marR="0" indent="0" algn="ctr" defTabSz="546100" rtl="0" fontAlgn="auto" latinLnBrk="1" hangingPunct="0">
              <a:lnSpc>
                <a:spcPct val="100000"/>
              </a:lnSpc>
              <a:spcBef>
                <a:spcPts val="0"/>
              </a:spcBef>
              <a:spcAft>
                <a:spcPts val="0"/>
              </a:spcAft>
              <a:buClrTx/>
              <a:buSzTx/>
              <a:buFontTx/>
              <a:buNone/>
              <a:tabLst/>
            </a:pPr>
            <a:r>
              <a:rPr lang="en-US" sz="2000" dirty="0" smtClean="0">
                <a:solidFill>
                  <a:srgbClr val="000000"/>
                </a:solidFill>
              </a:rPr>
              <a:t>Smart Contracts</a:t>
            </a:r>
            <a:endParaRPr kumimoji="0" lang="en-US" sz="2000" b="0" i="0" u="none" strike="noStrike" cap="none" spc="0" normalizeH="0" dirty="0" smtClean="0">
              <a:ln>
                <a:noFill/>
              </a:ln>
              <a:solidFill>
                <a:srgbClr val="000000"/>
              </a:solidFill>
              <a:effectLst/>
              <a:uFillTx/>
              <a:sym typeface="Gill Sans"/>
            </a:endParaRPr>
          </a:p>
        </p:txBody>
      </p:sp>
      <p:pic>
        <p:nvPicPr>
          <p:cNvPr id="23" name="Picture 22" descr="mage result for computer icon"/>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2520099" y="2874199"/>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4" name="Picture 23" descr="mage result for computer icon"/>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3337757" y="2514879"/>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5" name="Picture 24" descr="mage result for computer icon"/>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4105667" y="2862733"/>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6" name="Picture 25" descr="mage result for computer icon"/>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2115202" y="3619892"/>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7" name="Picture 26" descr="mage result for computer icon"/>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2502084" y="4339063"/>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8" name="Picture 27" descr="mage result for computer icon"/>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3261359" y="4690902"/>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9" name="Picture 28" descr="mage result for computer icon"/>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4020634" y="4362063"/>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30" name="Picture 29" descr="mage result for computer icon"/>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4474984" y="3642954"/>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7172" name="Picture 4" descr="mage result for world icon"/>
          <p:cNvPicPr>
            <a:picLocks noChangeAspect="1" noChangeArrowheads="1"/>
          </p:cNvPicPr>
          <p:nvPr/>
        </p:nvPicPr>
        <p:blipFill>
          <a:blip r:embed="rId6">
            <a:duotone>
              <a:prstClr val="black"/>
              <a:schemeClr val="bg2">
                <a:lumMod val="25000"/>
                <a:tint val="45000"/>
                <a:satMod val="400000"/>
              </a:schemeClr>
            </a:duotone>
            <a:extLst>
              <a:ext uri="{28A0092B-C50C-407E-A947-70E740481C1C}">
                <a14:useLocalDpi xmlns:a14="http://schemas.microsoft.com/office/drawing/2010/main" val="0"/>
              </a:ext>
            </a:extLst>
          </a:blip>
          <a:srcRect/>
          <a:stretch>
            <a:fillRect/>
          </a:stretch>
        </p:blipFill>
        <p:spPr bwMode="auto">
          <a:xfrm>
            <a:off x="13079416" y="3361551"/>
            <a:ext cx="1181542" cy="118154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12156483" y="5355762"/>
            <a:ext cx="3123979"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000" dirty="0" err="1" smtClean="0">
                <a:solidFill>
                  <a:srgbClr val="000000"/>
                </a:solidFill>
              </a:rPr>
              <a:t>Blockchain</a:t>
            </a:r>
            <a:r>
              <a:rPr lang="en-US" sz="2000" dirty="0" smtClean="0">
                <a:solidFill>
                  <a:srgbClr val="000000"/>
                </a:solidFill>
              </a:rPr>
              <a:t> 3.0</a:t>
            </a:r>
          </a:p>
          <a:p>
            <a:pPr marL="0" marR="0" indent="0" algn="ctr" defTabSz="546100" rtl="0" fontAlgn="auto" latinLnBrk="1" hangingPunct="0">
              <a:lnSpc>
                <a:spcPct val="100000"/>
              </a:lnSpc>
              <a:spcBef>
                <a:spcPts val="0"/>
              </a:spcBef>
              <a:spcAft>
                <a:spcPts val="0"/>
              </a:spcAft>
              <a:buClrTx/>
              <a:buSzTx/>
              <a:buFontTx/>
              <a:buNone/>
              <a:tabLst/>
            </a:pPr>
            <a:r>
              <a:rPr lang="en-US" sz="2000" dirty="0" smtClean="0">
                <a:solidFill>
                  <a:srgbClr val="000000"/>
                </a:solidFill>
              </a:rPr>
              <a:t>Distributed cloud computer</a:t>
            </a:r>
            <a:endParaRPr kumimoji="0" lang="en-US" sz="2000" b="0" i="0" u="none" strike="noStrike" cap="none" spc="0" normalizeH="0" dirty="0" smtClean="0">
              <a:ln>
                <a:noFill/>
              </a:ln>
              <a:solidFill>
                <a:srgbClr val="000000"/>
              </a:solidFill>
              <a:effectLst/>
              <a:uFillTx/>
              <a:sym typeface="Gill Sans"/>
            </a:endParaRPr>
          </a:p>
        </p:txBody>
      </p:sp>
      <p:sp>
        <p:nvSpPr>
          <p:cNvPr id="35" name="TextBox 34"/>
          <p:cNvSpPr txBox="1"/>
          <p:nvPr/>
        </p:nvSpPr>
        <p:spPr>
          <a:xfrm>
            <a:off x="12031799" y="1929318"/>
            <a:ext cx="3123979"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000" dirty="0" smtClean="0">
                <a:solidFill>
                  <a:srgbClr val="000000"/>
                </a:solidFill>
              </a:rPr>
              <a:t>Web 3.0</a:t>
            </a:r>
            <a:endParaRPr kumimoji="0" lang="en-US" sz="2000" b="0" i="0" u="none" strike="noStrike" cap="none" spc="0" normalizeH="0" dirty="0" smtClean="0">
              <a:ln>
                <a:noFill/>
              </a:ln>
              <a:solidFill>
                <a:srgbClr val="000000"/>
              </a:solidFill>
              <a:effectLst/>
              <a:uFillTx/>
              <a:sym typeface="Gill Sans"/>
            </a:endParaRPr>
          </a:p>
        </p:txBody>
      </p:sp>
    </p:spTree>
    <p:extLst>
      <p:ext uri="{BB962C8B-B14F-4D97-AF65-F5344CB8AC3E}">
        <p14:creationId xmlns:p14="http://schemas.microsoft.com/office/powerpoint/2010/main" val="1169582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nodeType="withEffect">
                                  <p:stCondLst>
                                    <p:cond delay="0"/>
                                  </p:stCondLst>
                                  <p:childTnLst>
                                    <p:set>
                                      <p:cBhvr>
                                        <p:cTn id="43" dur="1" fill="hold">
                                          <p:stCondLst>
                                            <p:cond delay="0"/>
                                          </p:stCondLst>
                                        </p:cTn>
                                        <p:tgtEl>
                                          <p:spTgt spid="7172"/>
                                        </p:tgtEl>
                                        <p:attrNameLst>
                                          <p:attrName>style.visibility</p:attrName>
                                        </p:attrNameLst>
                                      </p:cBhvr>
                                      <p:to>
                                        <p:strVal val="visible"/>
                                      </p:to>
                                    </p:set>
                                    <p:animEffect transition="in" filter="fade">
                                      <p:cBhvr>
                                        <p:cTn id="44" dur="500"/>
                                        <p:tgtEl>
                                          <p:spTgt spid="717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33" grpId="0"/>
      <p:bldP spid="3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txBox="1">
            <a:spLocks/>
          </p:cNvSpPr>
          <p:nvPr/>
        </p:nvSpPr>
        <p:spPr>
          <a:xfrm>
            <a:off x="1970690" y="127000"/>
            <a:ext cx="13942410" cy="1498600"/>
          </a:xfrm>
          <a:prstGeom prst="rect">
            <a:avLst/>
          </a:prstGeom>
          <a:ln w="12700">
            <a:miter lim="400000"/>
          </a:ln>
          <a:effectLst>
            <a:outerShdw blurRad="63500" dist="38100" dir="2700000" rotWithShape="0">
              <a:srgbClr val="B5F0F1">
                <a:alpha val="58999"/>
              </a:srgbClr>
            </a:outerShdw>
          </a:effectLst>
          <a:extLst>
            <a:ext uri="{C572A759-6A51-4108-AA02-DFA0A04FC94B}">
              <ma14:wrappingTextBoxFlag xmlns:ma14="http://schemas.microsoft.com/office/mac/drawingml/2011/main" val="1"/>
            </a:ext>
          </a:extLst>
        </p:spPr>
        <p:txBody>
          <a:bodyPr lIns="0" tIns="0" rIns="0" bIns="0" anchor="ctr"/>
          <a:lstStyle>
            <a:lvl1pPr defTabSz="546100">
              <a:defRPr sz="6500">
                <a:latin typeface="+mn-lt"/>
                <a:ea typeface="+mn-ea"/>
                <a:cs typeface="+mn-cs"/>
                <a:sym typeface="Arial Bold"/>
              </a:defRPr>
            </a:lvl1pPr>
            <a:lvl2pPr indent="228600" defTabSz="546100">
              <a:defRPr sz="6500">
                <a:latin typeface="+mn-lt"/>
                <a:ea typeface="+mn-ea"/>
                <a:cs typeface="+mn-cs"/>
                <a:sym typeface="Arial Bold"/>
              </a:defRPr>
            </a:lvl2pPr>
            <a:lvl3pPr indent="457200" defTabSz="546100">
              <a:defRPr sz="6500">
                <a:latin typeface="+mn-lt"/>
                <a:ea typeface="+mn-ea"/>
                <a:cs typeface="+mn-cs"/>
                <a:sym typeface="Arial Bold"/>
              </a:defRPr>
            </a:lvl3pPr>
            <a:lvl4pPr indent="685800" defTabSz="546100">
              <a:defRPr sz="6500">
                <a:latin typeface="+mn-lt"/>
                <a:ea typeface="+mn-ea"/>
                <a:cs typeface="+mn-cs"/>
                <a:sym typeface="Arial Bold"/>
              </a:defRPr>
            </a:lvl4pPr>
            <a:lvl5pPr indent="914400" defTabSz="546100">
              <a:defRPr sz="6500">
                <a:latin typeface="+mn-lt"/>
                <a:ea typeface="+mn-ea"/>
                <a:cs typeface="+mn-cs"/>
                <a:sym typeface="Arial Bold"/>
              </a:defRPr>
            </a:lvl5pPr>
            <a:lvl6pPr indent="1143000" defTabSz="546100">
              <a:defRPr sz="6500">
                <a:latin typeface="+mn-lt"/>
                <a:ea typeface="+mn-ea"/>
                <a:cs typeface="+mn-cs"/>
                <a:sym typeface="Arial Bold"/>
              </a:defRPr>
            </a:lvl6pPr>
            <a:lvl7pPr indent="1371600" defTabSz="546100">
              <a:defRPr sz="6500">
                <a:latin typeface="+mn-lt"/>
                <a:ea typeface="+mn-ea"/>
                <a:cs typeface="+mn-cs"/>
                <a:sym typeface="Arial Bold"/>
              </a:defRPr>
            </a:lvl7pPr>
            <a:lvl8pPr indent="1600200" defTabSz="546100">
              <a:defRPr sz="6500">
                <a:latin typeface="+mn-lt"/>
                <a:ea typeface="+mn-ea"/>
                <a:cs typeface="+mn-cs"/>
                <a:sym typeface="Arial Bold"/>
              </a:defRPr>
            </a:lvl8pPr>
            <a:lvl9pPr indent="1828800" defTabSz="546100">
              <a:defRPr sz="6500">
                <a:latin typeface="+mn-lt"/>
                <a:ea typeface="+mn-ea"/>
                <a:cs typeface="+mn-cs"/>
                <a:sym typeface="Arial Bold"/>
              </a:defRPr>
            </a:lvl9pPr>
          </a:lstStyle>
          <a:p>
            <a:endParaRPr lang="en-US" dirty="0"/>
          </a:p>
        </p:txBody>
      </p:sp>
      <p:cxnSp>
        <p:nvCxnSpPr>
          <p:cNvPr id="8" name="Straight Arrow Connector 7"/>
          <p:cNvCxnSpPr/>
          <p:nvPr/>
        </p:nvCxnSpPr>
        <p:spPr>
          <a:xfrm>
            <a:off x="2692223" y="6057646"/>
            <a:ext cx="12417552" cy="18288"/>
          </a:xfrm>
          <a:prstGeom prst="straightConnector1">
            <a:avLst/>
          </a:prstGeom>
          <a:noFill/>
          <a:ln w="38100" cap="flat">
            <a:solidFill>
              <a:srgbClr val="595A5D"/>
            </a:solidFill>
            <a:prstDash val="dash"/>
            <a:miter lim="400000"/>
            <a:tailEnd type="triangle"/>
          </a:ln>
          <a:effectLst/>
        </p:spPr>
        <p:style>
          <a:lnRef idx="0">
            <a:scrgbClr r="0" g="0" b="0"/>
          </a:lnRef>
          <a:fillRef idx="0">
            <a:scrgbClr r="0" g="0" b="0"/>
          </a:fillRef>
          <a:effectRef idx="0">
            <a:scrgbClr r="0" g="0" b="0"/>
          </a:effectRef>
          <a:fontRef idx="none"/>
        </p:style>
      </p:cxnSp>
      <p:sp>
        <p:nvSpPr>
          <p:cNvPr id="9" name="TextBox 8"/>
          <p:cNvSpPr txBox="1"/>
          <p:nvPr/>
        </p:nvSpPr>
        <p:spPr>
          <a:xfrm>
            <a:off x="2600376" y="6212976"/>
            <a:ext cx="1751761"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smtClean="0">
                <a:ln>
                  <a:noFill/>
                </a:ln>
                <a:solidFill>
                  <a:srgbClr val="595A5D"/>
                </a:solidFill>
                <a:effectLst/>
                <a:uFillTx/>
                <a:latin typeface="Gill Sans"/>
                <a:ea typeface="Gill Sans"/>
                <a:cs typeface="Gill Sans"/>
                <a:sym typeface="Gill Sans"/>
              </a:rPr>
              <a:t>Web 1.0</a:t>
            </a:r>
            <a:endParaRPr kumimoji="0" lang="en-US" sz="3200" b="0" i="0" u="none" strike="noStrike" cap="none" spc="0" normalizeH="0" baseline="0" dirty="0">
              <a:ln>
                <a:noFill/>
              </a:ln>
              <a:solidFill>
                <a:srgbClr val="595A5D"/>
              </a:solidFill>
              <a:effectLst/>
              <a:uFillTx/>
              <a:latin typeface="Gill Sans"/>
              <a:ea typeface="Gill Sans"/>
              <a:cs typeface="Gill Sans"/>
              <a:sym typeface="Gill Sans"/>
            </a:endParaRPr>
          </a:p>
        </p:txBody>
      </p:sp>
      <p:sp>
        <p:nvSpPr>
          <p:cNvPr id="10" name="TextBox 9"/>
          <p:cNvSpPr txBox="1"/>
          <p:nvPr/>
        </p:nvSpPr>
        <p:spPr>
          <a:xfrm>
            <a:off x="12672050" y="6209882"/>
            <a:ext cx="1652948"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smtClean="0">
                <a:ln>
                  <a:noFill/>
                </a:ln>
                <a:solidFill>
                  <a:srgbClr val="595A5D"/>
                </a:solidFill>
                <a:effectLst/>
                <a:uFillTx/>
                <a:latin typeface="Gill Sans"/>
                <a:ea typeface="Gill Sans"/>
                <a:cs typeface="Gill Sans"/>
                <a:sym typeface="Gill Sans"/>
              </a:rPr>
              <a:t>Web 3.0</a:t>
            </a:r>
            <a:endParaRPr kumimoji="0" lang="en-US" sz="3200" b="0" i="0" u="none" strike="noStrike" cap="none" spc="0" normalizeH="0" baseline="0" dirty="0">
              <a:ln>
                <a:noFill/>
              </a:ln>
              <a:solidFill>
                <a:srgbClr val="595A5D"/>
              </a:solidFill>
              <a:effectLst/>
              <a:uFillTx/>
              <a:latin typeface="Gill Sans"/>
              <a:ea typeface="Gill Sans"/>
              <a:cs typeface="Gill Sans"/>
              <a:sym typeface="Gill Sans"/>
            </a:endParaRPr>
          </a:p>
        </p:txBody>
      </p:sp>
      <p:sp>
        <p:nvSpPr>
          <p:cNvPr id="12" name="TextBox 11"/>
          <p:cNvSpPr txBox="1"/>
          <p:nvPr/>
        </p:nvSpPr>
        <p:spPr>
          <a:xfrm>
            <a:off x="7690132" y="6212976"/>
            <a:ext cx="1556551"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smtClean="0">
                <a:ln>
                  <a:noFill/>
                </a:ln>
                <a:solidFill>
                  <a:srgbClr val="595A5D"/>
                </a:solidFill>
                <a:effectLst/>
                <a:uFillTx/>
                <a:latin typeface="Gill Sans"/>
                <a:ea typeface="Gill Sans"/>
                <a:cs typeface="Gill Sans"/>
                <a:sym typeface="Gill Sans"/>
              </a:rPr>
              <a:t>Web 2.0</a:t>
            </a:r>
            <a:endParaRPr kumimoji="0" lang="en-US" sz="3200" b="0" i="0" u="none" strike="noStrike" cap="none" spc="0" normalizeH="0" baseline="0" dirty="0">
              <a:ln>
                <a:noFill/>
              </a:ln>
              <a:solidFill>
                <a:srgbClr val="595A5D"/>
              </a:solidFill>
              <a:effectLst/>
              <a:uFillTx/>
              <a:latin typeface="Gill Sans"/>
              <a:ea typeface="Gill Sans"/>
              <a:cs typeface="Gill Sans"/>
              <a:sym typeface="Gill Sans"/>
            </a:endParaRPr>
          </a:p>
        </p:txBody>
      </p:sp>
      <p:sp>
        <p:nvSpPr>
          <p:cNvPr id="18" name="TextBox 17"/>
          <p:cNvSpPr txBox="1"/>
          <p:nvPr/>
        </p:nvSpPr>
        <p:spPr>
          <a:xfrm>
            <a:off x="7025019" y="5353179"/>
            <a:ext cx="2886775"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000" dirty="0" smtClean="0">
                <a:solidFill>
                  <a:srgbClr val="000000"/>
                </a:solidFill>
              </a:rPr>
              <a:t>Read and Write</a:t>
            </a:r>
          </a:p>
          <a:p>
            <a:pPr marL="0" marR="0" indent="0" algn="ctr" defTabSz="546100" rtl="0" fontAlgn="auto" latinLnBrk="1" hangingPunct="0">
              <a:lnSpc>
                <a:spcPct val="100000"/>
              </a:lnSpc>
              <a:spcBef>
                <a:spcPts val="0"/>
              </a:spcBef>
              <a:spcAft>
                <a:spcPts val="0"/>
              </a:spcAft>
              <a:buClrTx/>
              <a:buSzTx/>
              <a:buFontTx/>
              <a:buNone/>
              <a:tabLst/>
            </a:pPr>
            <a:r>
              <a:rPr lang="en-US" sz="2000" dirty="0">
                <a:solidFill>
                  <a:srgbClr val="000000"/>
                </a:solidFill>
              </a:rPr>
              <a:t>c</a:t>
            </a:r>
            <a:r>
              <a:rPr kumimoji="0" lang="en-US" sz="2000" b="0" i="0" u="none" strike="noStrike" cap="none" spc="0" normalizeH="0" dirty="0" smtClean="0">
                <a:ln>
                  <a:noFill/>
                </a:ln>
                <a:solidFill>
                  <a:srgbClr val="000000"/>
                </a:solidFill>
                <a:effectLst/>
                <a:uFillTx/>
                <a:sym typeface="Gill Sans"/>
              </a:rPr>
              <a:t>entralized information</a:t>
            </a:r>
          </a:p>
        </p:txBody>
      </p:sp>
      <p:pic>
        <p:nvPicPr>
          <p:cNvPr id="19" name="Picture 18" descr="mage result for computer icon"/>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2520099" y="2874199"/>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0" name="Picture 19" descr="mage result for computer icon"/>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3337757" y="2514879"/>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1" name="Picture 20" descr="mage result for computer icon"/>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4105667" y="2862733"/>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2" name="Picture 21" descr="mage result for computer icon"/>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2106493" y="3715691"/>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3" name="Picture 22" descr="mage result for computer icon"/>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2519502" y="4574206"/>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4" name="Picture 23" descr="mage result for computer icon"/>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3322644" y="4824052"/>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5" name="Picture 24" descr="mage result for computer icon"/>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4107724" y="4544952"/>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6" name="Picture 25" descr="mage result for computer icon"/>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4552870" y="3695208"/>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7" name="Picture 4" descr="mage result for world icon"/>
          <p:cNvPicPr>
            <a:picLocks noChangeAspect="1" noChangeArrowheads="1"/>
          </p:cNvPicPr>
          <p:nvPr/>
        </p:nvPicPr>
        <p:blipFill>
          <a:blip r:embed="rId3">
            <a:duotone>
              <a:prstClr val="black"/>
              <a:schemeClr val="bg2">
                <a:lumMod val="25000"/>
                <a:tint val="45000"/>
                <a:satMod val="400000"/>
              </a:schemeClr>
            </a:duotone>
            <a:extLst>
              <a:ext uri="{28A0092B-C50C-407E-A947-70E740481C1C}">
                <a14:useLocalDpi xmlns:a14="http://schemas.microsoft.com/office/drawing/2010/main" val="0"/>
              </a:ext>
            </a:extLst>
          </a:blip>
          <a:srcRect/>
          <a:stretch>
            <a:fillRect/>
          </a:stretch>
        </p:blipFill>
        <p:spPr bwMode="auto">
          <a:xfrm>
            <a:off x="13079416" y="3300423"/>
            <a:ext cx="1181542" cy="118154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12156483" y="5355762"/>
            <a:ext cx="3123979"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000" dirty="0">
                <a:solidFill>
                  <a:srgbClr val="000000"/>
                </a:solidFill>
              </a:rPr>
              <a:t>Read and Write</a:t>
            </a:r>
          </a:p>
          <a:p>
            <a:pPr rtl="0" latinLnBrk="1" hangingPunct="0"/>
            <a:r>
              <a:rPr lang="en-US" sz="2000" dirty="0">
                <a:solidFill>
                  <a:srgbClr val="000000"/>
                </a:solidFill>
              </a:rPr>
              <a:t>d</a:t>
            </a:r>
            <a:r>
              <a:rPr lang="en-US" sz="2000" dirty="0" smtClean="0">
                <a:solidFill>
                  <a:srgbClr val="000000"/>
                </a:solidFill>
              </a:rPr>
              <a:t>ecentralized information</a:t>
            </a:r>
            <a:endParaRPr lang="en-US" sz="2000" dirty="0">
              <a:solidFill>
                <a:srgbClr val="000000"/>
              </a:solidFill>
            </a:endParaRPr>
          </a:p>
        </p:txBody>
      </p:sp>
      <p:sp>
        <p:nvSpPr>
          <p:cNvPr id="30" name="TextBox 29"/>
          <p:cNvSpPr txBox="1"/>
          <p:nvPr/>
        </p:nvSpPr>
        <p:spPr>
          <a:xfrm>
            <a:off x="1970690" y="5465027"/>
            <a:ext cx="3028026"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000" dirty="0" smtClean="0">
                <a:solidFill>
                  <a:srgbClr val="000000"/>
                </a:solidFill>
              </a:rPr>
              <a:t>Read Only</a:t>
            </a:r>
          </a:p>
        </p:txBody>
      </p:sp>
      <p:pic>
        <p:nvPicPr>
          <p:cNvPr id="45060" name="Picture 4" descr="mage result for read icon"/>
          <p:cNvPicPr>
            <a:picLocks noChangeAspect="1" noChangeArrowheads="1"/>
          </p:cNvPicPr>
          <p:nvPr/>
        </p:nvPicPr>
        <p:blipFill rotWithShape="1">
          <a:blip r:embed="rId4">
            <a:extLst>
              <a:ext uri="{28A0092B-C50C-407E-A947-70E740481C1C}">
                <a14:useLocalDpi xmlns:a14="http://schemas.microsoft.com/office/drawing/2010/main" val="0"/>
              </a:ext>
            </a:extLst>
          </a:blip>
          <a:srcRect l="8154" t="7114" r="9253" b="9546"/>
          <a:stretch/>
        </p:blipFill>
        <p:spPr bwMode="auto">
          <a:xfrm>
            <a:off x="2648119" y="3427497"/>
            <a:ext cx="1627633" cy="1642372"/>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2603857" y="3204567"/>
            <a:ext cx="1748280" cy="1988200"/>
          </a:xfrm>
          <a:prstGeom prst="roundRect">
            <a:avLst/>
          </a:prstGeom>
          <a:noFill/>
          <a:ln w="57150" cap="flat">
            <a:solidFill>
              <a:srgbClr val="343434"/>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35" name="Picture 4" descr="mage result for read icon"/>
          <p:cNvPicPr>
            <a:picLocks noChangeAspect="1" noChangeArrowheads="1"/>
          </p:cNvPicPr>
          <p:nvPr/>
        </p:nvPicPr>
        <p:blipFill rotWithShape="1">
          <a:blip r:embed="rId4">
            <a:extLst>
              <a:ext uri="{28A0092B-C50C-407E-A947-70E740481C1C}">
                <a14:useLocalDpi xmlns:a14="http://schemas.microsoft.com/office/drawing/2010/main" val="0"/>
              </a:ext>
            </a:extLst>
          </a:blip>
          <a:srcRect l="8154" t="7114" r="9253" b="9546"/>
          <a:stretch/>
        </p:blipFill>
        <p:spPr bwMode="auto">
          <a:xfrm>
            <a:off x="6714085" y="3473247"/>
            <a:ext cx="1627633" cy="1642372"/>
          </a:xfrm>
          <a:prstGeom prst="rect">
            <a:avLst/>
          </a:prstGeom>
          <a:noFill/>
          <a:extLst>
            <a:ext uri="{909E8E84-426E-40DD-AFC4-6F175D3DCCD1}">
              <a14:hiddenFill xmlns:a14="http://schemas.microsoft.com/office/drawing/2010/main">
                <a:solidFill>
                  <a:srgbClr val="FFFFFF"/>
                </a:solidFill>
              </a14:hiddenFill>
            </a:ext>
          </a:extLst>
        </p:spPr>
      </p:pic>
      <p:sp>
        <p:nvSpPr>
          <p:cNvPr id="36" name="Rounded Rectangle 35"/>
          <p:cNvSpPr/>
          <p:nvPr/>
        </p:nvSpPr>
        <p:spPr>
          <a:xfrm>
            <a:off x="6669823" y="3250317"/>
            <a:ext cx="1748280" cy="1988200"/>
          </a:xfrm>
          <a:prstGeom prst="roundRect">
            <a:avLst/>
          </a:prstGeom>
          <a:noFill/>
          <a:ln w="57150" cap="flat">
            <a:solidFill>
              <a:srgbClr val="343434"/>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7" name="Rounded Rectangle 36"/>
          <p:cNvSpPr/>
          <p:nvPr/>
        </p:nvSpPr>
        <p:spPr>
          <a:xfrm>
            <a:off x="8632129" y="3273854"/>
            <a:ext cx="1748280" cy="1988200"/>
          </a:xfrm>
          <a:prstGeom prst="roundRect">
            <a:avLst/>
          </a:prstGeom>
          <a:noFill/>
          <a:ln w="57150" cap="flat">
            <a:solidFill>
              <a:srgbClr val="343434"/>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31" name="Straight Connector 30"/>
          <p:cNvCxnSpPr/>
          <p:nvPr/>
        </p:nvCxnSpPr>
        <p:spPr>
          <a:xfrm>
            <a:off x="8795591" y="3642954"/>
            <a:ext cx="1438514" cy="0"/>
          </a:xfrm>
          <a:prstGeom prst="line">
            <a:avLst/>
          </a:prstGeom>
          <a:noFill/>
          <a:ln w="57150" cap="flat">
            <a:solidFill>
              <a:srgbClr val="343434"/>
            </a:solidFill>
            <a:prstDash val="solid"/>
            <a:miter lim="400000"/>
          </a:ln>
          <a:effectLst/>
        </p:spPr>
        <p:style>
          <a:lnRef idx="0">
            <a:scrgbClr r="0" g="0" b="0"/>
          </a:lnRef>
          <a:fillRef idx="0">
            <a:scrgbClr r="0" g="0" b="0"/>
          </a:fillRef>
          <a:effectRef idx="0">
            <a:scrgbClr r="0" g="0" b="0"/>
          </a:effectRef>
          <a:fontRef idx="none"/>
        </p:style>
      </p:cxnSp>
      <p:cxnSp>
        <p:nvCxnSpPr>
          <p:cNvPr id="42" name="Straight Connector 41"/>
          <p:cNvCxnSpPr/>
          <p:nvPr/>
        </p:nvCxnSpPr>
        <p:spPr>
          <a:xfrm>
            <a:off x="8795591" y="3975384"/>
            <a:ext cx="1438514" cy="0"/>
          </a:xfrm>
          <a:prstGeom prst="line">
            <a:avLst/>
          </a:prstGeom>
          <a:noFill/>
          <a:ln w="57150" cap="flat">
            <a:solidFill>
              <a:srgbClr val="343434"/>
            </a:solidFill>
            <a:prstDash val="solid"/>
            <a:miter lim="400000"/>
          </a:ln>
          <a:effectLst/>
        </p:spPr>
        <p:style>
          <a:lnRef idx="0">
            <a:scrgbClr r="0" g="0" b="0"/>
          </a:lnRef>
          <a:fillRef idx="0">
            <a:scrgbClr r="0" g="0" b="0"/>
          </a:fillRef>
          <a:effectRef idx="0">
            <a:scrgbClr r="0" g="0" b="0"/>
          </a:effectRef>
          <a:fontRef idx="none"/>
        </p:style>
      </p:cxnSp>
      <p:cxnSp>
        <p:nvCxnSpPr>
          <p:cNvPr id="43" name="Straight Connector 42"/>
          <p:cNvCxnSpPr/>
          <p:nvPr/>
        </p:nvCxnSpPr>
        <p:spPr>
          <a:xfrm>
            <a:off x="8787012" y="4284752"/>
            <a:ext cx="1124782" cy="9681"/>
          </a:xfrm>
          <a:prstGeom prst="line">
            <a:avLst/>
          </a:prstGeom>
          <a:noFill/>
          <a:ln w="57150" cap="flat">
            <a:solidFill>
              <a:srgbClr val="343434"/>
            </a:solidFill>
            <a:prstDash val="solid"/>
            <a:miter lim="400000"/>
          </a:ln>
          <a:effectLst/>
        </p:spPr>
        <p:style>
          <a:lnRef idx="0">
            <a:scrgbClr r="0" g="0" b="0"/>
          </a:lnRef>
          <a:fillRef idx="0">
            <a:scrgbClr r="0" g="0" b="0"/>
          </a:fillRef>
          <a:effectRef idx="0">
            <a:scrgbClr r="0" g="0" b="0"/>
          </a:effectRef>
          <a:fontRef idx="none"/>
        </p:style>
      </p:cxnSp>
      <p:cxnSp>
        <p:nvCxnSpPr>
          <p:cNvPr id="45" name="Straight Connector 44"/>
          <p:cNvCxnSpPr/>
          <p:nvPr/>
        </p:nvCxnSpPr>
        <p:spPr>
          <a:xfrm>
            <a:off x="8787012" y="4591509"/>
            <a:ext cx="1438514" cy="0"/>
          </a:xfrm>
          <a:prstGeom prst="line">
            <a:avLst/>
          </a:prstGeom>
          <a:noFill/>
          <a:ln w="57150" cap="flat">
            <a:solidFill>
              <a:srgbClr val="343434"/>
            </a:solidFill>
            <a:prstDash val="solid"/>
            <a:miter lim="400000"/>
          </a:ln>
          <a:effectLst/>
        </p:spPr>
        <p:style>
          <a:lnRef idx="0">
            <a:scrgbClr r="0" g="0" b="0"/>
          </a:lnRef>
          <a:fillRef idx="0">
            <a:scrgbClr r="0" g="0" b="0"/>
          </a:fillRef>
          <a:effectRef idx="0">
            <a:scrgbClr r="0" g="0" b="0"/>
          </a:effectRef>
          <a:fontRef idx="none"/>
        </p:style>
      </p:cxnSp>
      <p:cxnSp>
        <p:nvCxnSpPr>
          <p:cNvPr id="47" name="Straight Connector 46"/>
          <p:cNvCxnSpPr/>
          <p:nvPr/>
        </p:nvCxnSpPr>
        <p:spPr>
          <a:xfrm>
            <a:off x="8768724" y="4894352"/>
            <a:ext cx="1438514" cy="0"/>
          </a:xfrm>
          <a:prstGeom prst="line">
            <a:avLst/>
          </a:prstGeom>
          <a:noFill/>
          <a:ln w="57150" cap="flat">
            <a:solidFill>
              <a:srgbClr val="343434"/>
            </a:solidFill>
            <a:prstDash val="solid"/>
            <a:miter lim="400000"/>
          </a:ln>
          <a:effectLst/>
        </p:spPr>
        <p:style>
          <a:lnRef idx="0">
            <a:scrgbClr r="0" g="0" b="0"/>
          </a:lnRef>
          <a:fillRef idx="0">
            <a:scrgbClr r="0" g="0" b="0"/>
          </a:fillRef>
          <a:effectRef idx="0">
            <a:scrgbClr r="0" g="0" b="0"/>
          </a:effectRef>
          <a:fontRef idx="none"/>
        </p:style>
      </p:cxnSp>
      <p:pic>
        <p:nvPicPr>
          <p:cNvPr id="48" name="Picture 4" descr="mage result for pen icon"/>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375718" y="3590718"/>
            <a:ext cx="1496689" cy="1496689"/>
          </a:xfrm>
          <a:prstGeom prst="rect">
            <a:avLst/>
          </a:prstGeom>
          <a:noFill/>
          <a:extLst>
            <a:ext uri="{909E8E84-426E-40DD-AFC4-6F175D3DCCD1}">
              <a14:hiddenFill xmlns:a14="http://schemas.microsoft.com/office/drawing/2010/main">
                <a:solidFill>
                  <a:srgbClr val="FFFFFF"/>
                </a:solidFill>
              </a14:hiddenFill>
            </a:ext>
          </a:extLst>
        </p:spPr>
      </p:pic>
      <p:pic>
        <p:nvPicPr>
          <p:cNvPr id="45062" name="Picture 6" descr="mage result for mast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2981" y="1408725"/>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12447632" y="8073200"/>
            <a:ext cx="3892412" cy="400110"/>
          </a:xfrm>
          <a:prstGeom prst="rect">
            <a:avLst/>
          </a:prstGeom>
        </p:spPr>
        <p:txBody>
          <a:bodyPr wrap="none">
            <a:spAutoFit/>
          </a:bodyPr>
          <a:lstStyle/>
          <a:p>
            <a:pPr rtl="0" latinLnBrk="1" hangingPunct="0"/>
            <a:r>
              <a:rPr lang="en-US" sz="2000" dirty="0" smtClean="0">
                <a:solidFill>
                  <a:srgbClr val="000000"/>
                </a:solidFill>
              </a:rPr>
              <a:t>King icon </a:t>
            </a:r>
            <a:r>
              <a:rPr lang="en-US" sz="2000" dirty="0">
                <a:solidFill>
                  <a:srgbClr val="000000"/>
                </a:solidFill>
              </a:rPr>
              <a:t>author: Sharon Showalter</a:t>
            </a:r>
          </a:p>
        </p:txBody>
      </p:sp>
      <p:pic>
        <p:nvPicPr>
          <p:cNvPr id="53" name="Picture 6" descr="mage result for master icon"/>
          <p:cNvPicPr>
            <a:picLocks noChangeAspect="1" noChangeArrowheads="1"/>
          </p:cNvPicPr>
          <p:nvPr/>
        </p:nvPicPr>
        <p:blipFill rotWithShape="1">
          <a:blip r:embed="rId7">
            <a:duotone>
              <a:prstClr val="black"/>
              <a:schemeClr val="tx2">
                <a:tint val="45000"/>
                <a:satMod val="400000"/>
              </a:schemeClr>
            </a:duotone>
            <a:extLst>
              <a:ext uri="{28A0092B-C50C-407E-A947-70E740481C1C}">
                <a14:useLocalDpi xmlns:a14="http://schemas.microsoft.com/office/drawing/2010/main" val="0"/>
              </a:ext>
            </a:extLst>
          </a:blip>
          <a:srcRect l="20990" t="-1330" r="20583" b="71440"/>
          <a:stretch/>
        </p:blipFill>
        <p:spPr bwMode="auto">
          <a:xfrm>
            <a:off x="13290502" y="2142289"/>
            <a:ext cx="759370" cy="39915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mage result for master icon"/>
          <p:cNvPicPr>
            <a:picLocks noChangeAspect="1" noChangeArrowheads="1"/>
          </p:cNvPicPr>
          <p:nvPr/>
        </p:nvPicPr>
        <p:blipFill rotWithShape="1">
          <a:blip r:embed="rId7">
            <a:duotone>
              <a:prstClr val="black"/>
              <a:schemeClr val="tx2">
                <a:tint val="45000"/>
                <a:satMod val="400000"/>
              </a:schemeClr>
            </a:duotone>
            <a:extLst>
              <a:ext uri="{28A0092B-C50C-407E-A947-70E740481C1C}">
                <a14:useLocalDpi xmlns:a14="http://schemas.microsoft.com/office/drawing/2010/main" val="0"/>
              </a:ext>
            </a:extLst>
          </a:blip>
          <a:srcRect l="20990" t="-1330" r="20583" b="71440"/>
          <a:stretch/>
        </p:blipFill>
        <p:spPr bwMode="auto">
          <a:xfrm>
            <a:off x="14058412" y="2494730"/>
            <a:ext cx="759370" cy="39915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descr="mage result for master icon"/>
          <p:cNvPicPr>
            <a:picLocks noChangeAspect="1" noChangeArrowheads="1"/>
          </p:cNvPicPr>
          <p:nvPr/>
        </p:nvPicPr>
        <p:blipFill rotWithShape="1">
          <a:blip r:embed="rId7">
            <a:duotone>
              <a:prstClr val="black"/>
              <a:schemeClr val="tx2">
                <a:tint val="45000"/>
                <a:satMod val="400000"/>
              </a:schemeClr>
            </a:duotone>
            <a:extLst>
              <a:ext uri="{28A0092B-C50C-407E-A947-70E740481C1C}">
                <a14:useLocalDpi xmlns:a14="http://schemas.microsoft.com/office/drawing/2010/main" val="0"/>
              </a:ext>
            </a:extLst>
          </a:blip>
          <a:srcRect l="20990" t="-1330" r="20583" b="71440"/>
          <a:stretch/>
        </p:blipFill>
        <p:spPr bwMode="auto">
          <a:xfrm>
            <a:off x="14515549" y="3337257"/>
            <a:ext cx="759370" cy="39915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mage result for master icon"/>
          <p:cNvPicPr>
            <a:picLocks noChangeAspect="1" noChangeArrowheads="1"/>
          </p:cNvPicPr>
          <p:nvPr/>
        </p:nvPicPr>
        <p:blipFill rotWithShape="1">
          <a:blip r:embed="rId7">
            <a:duotone>
              <a:prstClr val="black"/>
              <a:schemeClr val="tx2">
                <a:tint val="45000"/>
                <a:satMod val="400000"/>
              </a:schemeClr>
            </a:duotone>
            <a:extLst>
              <a:ext uri="{28A0092B-C50C-407E-A947-70E740481C1C}">
                <a14:useLocalDpi xmlns:a14="http://schemas.microsoft.com/office/drawing/2010/main" val="0"/>
              </a:ext>
            </a:extLst>
          </a:blip>
          <a:srcRect l="20990" t="-1330" r="20583" b="71440"/>
          <a:stretch/>
        </p:blipFill>
        <p:spPr bwMode="auto">
          <a:xfrm>
            <a:off x="14060469" y="4184157"/>
            <a:ext cx="759370" cy="39915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 descr="mage result for master icon"/>
          <p:cNvPicPr>
            <a:picLocks noChangeAspect="1" noChangeArrowheads="1"/>
          </p:cNvPicPr>
          <p:nvPr/>
        </p:nvPicPr>
        <p:blipFill rotWithShape="1">
          <a:blip r:embed="rId7">
            <a:duotone>
              <a:prstClr val="black"/>
              <a:schemeClr val="tx2">
                <a:tint val="45000"/>
                <a:satMod val="400000"/>
              </a:schemeClr>
            </a:duotone>
            <a:extLst>
              <a:ext uri="{28A0092B-C50C-407E-A947-70E740481C1C}">
                <a14:useLocalDpi xmlns:a14="http://schemas.microsoft.com/office/drawing/2010/main" val="0"/>
              </a:ext>
            </a:extLst>
          </a:blip>
          <a:srcRect l="20990" t="-1330" r="20583" b="71440"/>
          <a:stretch/>
        </p:blipFill>
        <p:spPr bwMode="auto">
          <a:xfrm>
            <a:off x="13271541" y="4467801"/>
            <a:ext cx="759370" cy="39915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mage result for master icon"/>
          <p:cNvPicPr>
            <a:picLocks noChangeAspect="1" noChangeArrowheads="1"/>
          </p:cNvPicPr>
          <p:nvPr/>
        </p:nvPicPr>
        <p:blipFill rotWithShape="1">
          <a:blip r:embed="rId7">
            <a:duotone>
              <a:prstClr val="black"/>
              <a:schemeClr val="tx2">
                <a:tint val="45000"/>
                <a:satMod val="400000"/>
              </a:schemeClr>
            </a:duotone>
            <a:extLst>
              <a:ext uri="{28A0092B-C50C-407E-A947-70E740481C1C}">
                <a14:useLocalDpi xmlns:a14="http://schemas.microsoft.com/office/drawing/2010/main" val="0"/>
              </a:ext>
            </a:extLst>
          </a:blip>
          <a:srcRect l="20990" t="-1330" r="20583" b="71440"/>
          <a:stretch/>
        </p:blipFill>
        <p:spPr bwMode="auto">
          <a:xfrm>
            <a:off x="12472844" y="2494730"/>
            <a:ext cx="759370" cy="39915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mage result for master icon"/>
          <p:cNvPicPr>
            <a:picLocks noChangeAspect="1" noChangeArrowheads="1"/>
          </p:cNvPicPr>
          <p:nvPr/>
        </p:nvPicPr>
        <p:blipFill rotWithShape="1">
          <a:blip r:embed="rId7">
            <a:duotone>
              <a:prstClr val="black"/>
              <a:schemeClr val="tx2">
                <a:tint val="45000"/>
                <a:satMod val="400000"/>
              </a:schemeClr>
            </a:duotone>
            <a:extLst>
              <a:ext uri="{28A0092B-C50C-407E-A947-70E740481C1C}">
                <a14:useLocalDpi xmlns:a14="http://schemas.microsoft.com/office/drawing/2010/main" val="0"/>
              </a:ext>
            </a:extLst>
          </a:blip>
          <a:srcRect l="20990" t="-1330" r="20583" b="71440"/>
          <a:stretch/>
        </p:blipFill>
        <p:spPr bwMode="auto">
          <a:xfrm>
            <a:off x="12058720" y="3340195"/>
            <a:ext cx="759370" cy="39915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mage result for master icon"/>
          <p:cNvPicPr>
            <a:picLocks noChangeAspect="1" noChangeArrowheads="1"/>
          </p:cNvPicPr>
          <p:nvPr/>
        </p:nvPicPr>
        <p:blipFill rotWithShape="1">
          <a:blip r:embed="rId7">
            <a:duotone>
              <a:prstClr val="black"/>
              <a:schemeClr val="tx2">
                <a:tint val="45000"/>
                <a:satMod val="400000"/>
              </a:schemeClr>
            </a:duotone>
            <a:extLst>
              <a:ext uri="{28A0092B-C50C-407E-A947-70E740481C1C}">
                <a14:useLocalDpi xmlns:a14="http://schemas.microsoft.com/office/drawing/2010/main" val="0"/>
              </a:ext>
            </a:extLst>
          </a:blip>
          <a:srcRect l="20990" t="-1330" r="20583" b="71440"/>
          <a:stretch/>
        </p:blipFill>
        <p:spPr bwMode="auto">
          <a:xfrm>
            <a:off x="12458532" y="4201575"/>
            <a:ext cx="759370" cy="399153"/>
          </a:xfrm>
          <a:prstGeom prst="rect">
            <a:avLst/>
          </a:prstGeom>
          <a:noFill/>
          <a:extLst>
            <a:ext uri="{909E8E84-426E-40DD-AFC4-6F175D3DCCD1}">
              <a14:hiddenFill xmlns:a14="http://schemas.microsoft.com/office/drawing/2010/main">
                <a:solidFill>
                  <a:srgbClr val="FFFFFF"/>
                </a:solidFill>
              </a14:hiddenFill>
            </a:ext>
          </a:extLst>
        </p:spPr>
      </p:pic>
      <p:sp>
        <p:nvSpPr>
          <p:cNvPr id="41" name="Title 40"/>
          <p:cNvSpPr>
            <a:spLocks noGrp="1"/>
          </p:cNvSpPr>
          <p:nvPr>
            <p:ph type="title"/>
          </p:nvPr>
        </p:nvSpPr>
        <p:spPr/>
        <p:txBody>
          <a:bodyPr/>
          <a:lstStyle/>
          <a:p>
            <a:r>
              <a:rPr lang="en-US" dirty="0" smtClean="0"/>
              <a:t>WEB Evolution</a:t>
            </a:r>
            <a:endParaRPr lang="en-US" dirty="0"/>
          </a:p>
        </p:txBody>
      </p:sp>
    </p:spTree>
    <p:extLst>
      <p:ext uri="{BB962C8B-B14F-4D97-AF65-F5344CB8AC3E}">
        <p14:creationId xmlns:p14="http://schemas.microsoft.com/office/powerpoint/2010/main" val="15653439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fade">
                                      <p:cBhvr>
                                        <p:cTn id="7" dur="500"/>
                                        <p:tgtEl>
                                          <p:spTgt spid="450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10" presetClass="entr" presetSubtype="0"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par>
                                <p:cTn id="37" presetID="10"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10" presetClass="entr" presetSubtype="0" fill="hold"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par>
                                <p:cTn id="43" presetID="10" presetClass="entr" presetSubtype="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500"/>
                                        <p:tgtEl>
                                          <p:spTgt spid="48"/>
                                        </p:tgtEl>
                                      </p:cBhvr>
                                    </p:animEffect>
                                  </p:childTnLst>
                                </p:cTn>
                              </p:par>
                              <p:par>
                                <p:cTn id="46" presetID="10" presetClass="entr" presetSubtype="0" fill="hold" nodeType="withEffect">
                                  <p:stCondLst>
                                    <p:cond delay="0"/>
                                  </p:stCondLst>
                                  <p:childTnLst>
                                    <p:set>
                                      <p:cBhvr>
                                        <p:cTn id="47" dur="1" fill="hold">
                                          <p:stCondLst>
                                            <p:cond delay="0"/>
                                          </p:stCondLst>
                                        </p:cTn>
                                        <p:tgtEl>
                                          <p:spTgt spid="45062"/>
                                        </p:tgtEl>
                                        <p:attrNameLst>
                                          <p:attrName>style.visibility</p:attrName>
                                        </p:attrNameLst>
                                      </p:cBhvr>
                                      <p:to>
                                        <p:strVal val="visible"/>
                                      </p:to>
                                    </p:set>
                                    <p:animEffect transition="in" filter="fade">
                                      <p:cBhvr>
                                        <p:cTn id="48" dur="500"/>
                                        <p:tgtEl>
                                          <p:spTgt spid="4506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par>
                                <p:cTn id="69" presetID="10" presetClass="entr" presetSubtype="0"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par>
                                <p:cTn id="72" presetID="10" presetClass="entr" presetSubtype="0" fill="hold"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par>
                                <p:cTn id="75" presetID="10"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par>
                                <p:cTn id="81" presetID="10" presetClass="entr" presetSubtype="0" fill="hold" nodeType="withEffect">
                                  <p:stCondLst>
                                    <p:cond delay="0"/>
                                  </p:stCondLst>
                                  <p:childTnLst>
                                    <p:set>
                                      <p:cBhvr>
                                        <p:cTn id="82" dur="1" fill="hold">
                                          <p:stCondLst>
                                            <p:cond delay="0"/>
                                          </p:stCondLst>
                                        </p:cTn>
                                        <p:tgtEl>
                                          <p:spTgt spid="55"/>
                                        </p:tgtEl>
                                        <p:attrNameLst>
                                          <p:attrName>style.visibility</p:attrName>
                                        </p:attrNameLst>
                                      </p:cBhvr>
                                      <p:to>
                                        <p:strVal val="visible"/>
                                      </p:to>
                                    </p:set>
                                    <p:animEffect transition="in" filter="fade">
                                      <p:cBhvr>
                                        <p:cTn id="83" dur="500"/>
                                        <p:tgtEl>
                                          <p:spTgt spid="55"/>
                                        </p:tgtEl>
                                      </p:cBhvr>
                                    </p:animEffect>
                                  </p:childTnLst>
                                </p:cTn>
                              </p:par>
                              <p:par>
                                <p:cTn id="84" presetID="10" presetClass="entr" presetSubtype="0" fill="hold"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par>
                                <p:cTn id="87" presetID="10" presetClass="entr" presetSubtype="0" fill="hold" nodeType="with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500"/>
                                        <p:tgtEl>
                                          <p:spTgt spid="57"/>
                                        </p:tgtEl>
                                      </p:cBhvr>
                                    </p:animEffect>
                                  </p:childTnLst>
                                </p:cTn>
                              </p:par>
                              <p:par>
                                <p:cTn id="90" presetID="10" presetClass="entr" presetSubtype="0" fill="hold" nodeType="withEffect">
                                  <p:stCondLst>
                                    <p:cond delay="0"/>
                                  </p:stCondLst>
                                  <p:childTnLst>
                                    <p:set>
                                      <p:cBhvr>
                                        <p:cTn id="91" dur="1" fill="hold">
                                          <p:stCondLst>
                                            <p:cond delay="0"/>
                                          </p:stCondLst>
                                        </p:cTn>
                                        <p:tgtEl>
                                          <p:spTgt spid="58"/>
                                        </p:tgtEl>
                                        <p:attrNameLst>
                                          <p:attrName>style.visibility</p:attrName>
                                        </p:attrNameLst>
                                      </p:cBhvr>
                                      <p:to>
                                        <p:strVal val="visible"/>
                                      </p:to>
                                    </p:set>
                                    <p:animEffect transition="in" filter="fade">
                                      <p:cBhvr>
                                        <p:cTn id="92" dur="500"/>
                                        <p:tgtEl>
                                          <p:spTgt spid="58"/>
                                        </p:tgtEl>
                                      </p:cBhvr>
                                    </p:animEffect>
                                  </p:childTnLst>
                                </p:cTn>
                              </p:par>
                              <p:par>
                                <p:cTn id="93" presetID="10" presetClass="entr" presetSubtype="0" fill="hold"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par>
                                <p:cTn id="96" presetID="10" presetClass="entr" presetSubtype="0" fill="hold" nodeType="withEffect">
                                  <p:stCondLst>
                                    <p:cond delay="0"/>
                                  </p:stCondLst>
                                  <p:childTnLst>
                                    <p:set>
                                      <p:cBhvr>
                                        <p:cTn id="97" dur="1" fill="hold">
                                          <p:stCondLst>
                                            <p:cond delay="0"/>
                                          </p:stCondLst>
                                        </p:cTn>
                                        <p:tgtEl>
                                          <p:spTgt spid="61"/>
                                        </p:tgtEl>
                                        <p:attrNameLst>
                                          <p:attrName>style.visibility</p:attrName>
                                        </p:attrNameLst>
                                      </p:cBhvr>
                                      <p:to>
                                        <p:strVal val="visible"/>
                                      </p:to>
                                    </p:set>
                                    <p:animEffect transition="in" filter="fade">
                                      <p:cBhvr>
                                        <p:cTn id="98" dur="500"/>
                                        <p:tgtEl>
                                          <p:spTgt spid="61"/>
                                        </p:tgtEl>
                                      </p:cBhvr>
                                    </p:animEffect>
                                  </p:childTnLst>
                                </p:cTn>
                              </p:par>
                              <p:par>
                                <p:cTn id="99" presetID="10" presetClass="entr" presetSubtype="0" fill="hold" nodeType="withEffect">
                                  <p:stCondLst>
                                    <p:cond delay="0"/>
                                  </p:stCondLst>
                                  <p:childTnLst>
                                    <p:set>
                                      <p:cBhvr>
                                        <p:cTn id="100" dur="1" fill="hold">
                                          <p:stCondLst>
                                            <p:cond delay="0"/>
                                          </p:stCondLst>
                                        </p:cTn>
                                        <p:tgtEl>
                                          <p:spTgt spid="62"/>
                                        </p:tgtEl>
                                        <p:attrNameLst>
                                          <p:attrName>style.visibility</p:attrName>
                                        </p:attrNameLst>
                                      </p:cBhvr>
                                      <p:to>
                                        <p:strVal val="visible"/>
                                      </p:to>
                                    </p:set>
                                    <p:animEffect transition="in" filter="fade">
                                      <p:cBhvr>
                                        <p:cTn id="101" dur="500"/>
                                        <p:tgtEl>
                                          <p:spTgt spid="62"/>
                                        </p:tgtEl>
                                      </p:cBhvr>
                                    </p:animEffect>
                                  </p:childTnLst>
                                </p:cTn>
                              </p:par>
                              <p:par>
                                <p:cTn id="102" presetID="10" presetClass="entr" presetSubtype="0" fill="hold" nodeType="with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fade">
                                      <p:cBhvr>
                                        <p:cTn id="10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8" grpId="0"/>
      <p:bldP spid="30" grpId="0"/>
      <p:bldP spid="2" grpId="0" animBg="1"/>
      <p:bldP spid="36" grpId="0" animBg="1"/>
      <p:bldP spid="3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WEB 3.0</a:t>
            </a:r>
            <a:endParaRPr lang="en-US" dirty="0"/>
          </a:p>
        </p:txBody>
      </p:sp>
      <p:pic>
        <p:nvPicPr>
          <p:cNvPr id="56322" name="Picture 2" descr="205C6D0-2169-42B6-9671-36A6EC129ADC.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5192" y="127000"/>
            <a:ext cx="7343775" cy="837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959745"/>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mage result for web 3.0"/>
          <p:cNvPicPr>
            <a:picLocks noChangeAspect="1" noChangeArrowheads="1"/>
          </p:cNvPicPr>
          <p:nvPr/>
        </p:nvPicPr>
        <p:blipFill rotWithShape="1">
          <a:blip r:embed="rId3">
            <a:extLst>
              <a:ext uri="{28A0092B-C50C-407E-A947-70E740481C1C}">
                <a14:useLocalDpi xmlns:a14="http://schemas.microsoft.com/office/drawing/2010/main" val="0"/>
              </a:ext>
            </a:extLst>
          </a:blip>
          <a:srcRect t="9956"/>
          <a:stretch/>
        </p:blipFill>
        <p:spPr bwMode="auto">
          <a:xfrm>
            <a:off x="3793859" y="127000"/>
            <a:ext cx="10296072" cy="8524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731566"/>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388273"/>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WHAT IS BLOCKCHAIN?</a:t>
            </a:r>
            <a:endParaRPr lang="en-US" sz="9600" dirty="0"/>
          </a:p>
        </p:txBody>
      </p:sp>
    </p:spTree>
    <p:extLst>
      <p:ext uri="{BB962C8B-B14F-4D97-AF65-F5344CB8AC3E}">
        <p14:creationId xmlns:p14="http://schemas.microsoft.com/office/powerpoint/2010/main" val="1346356762"/>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423160" y="1304872"/>
            <a:ext cx="12874752" cy="5827236"/>
          </a:xfrm>
          <a:prstGeom prst="rect">
            <a:avLst/>
          </a:prstGeom>
          <a:solidFill>
            <a:srgbClr val="F5AF33"/>
          </a:solidFill>
          <a:ln w="19050" cap="flat">
            <a:solidFill>
              <a:schemeClr val="tx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3600" b="1" dirty="0" smtClean="0"/>
          </a:p>
          <a:p>
            <a:endParaRPr lang="en-US" sz="3600" b="1" dirty="0"/>
          </a:p>
          <a:p>
            <a:endParaRPr lang="en-US" sz="3600" b="1" dirty="0" smtClean="0"/>
          </a:p>
          <a:p>
            <a:endParaRPr lang="en-US" sz="3600" b="1" dirty="0" smtClean="0"/>
          </a:p>
          <a:p>
            <a:r>
              <a:rPr lang="en-US" sz="6000" b="1" dirty="0" smtClean="0"/>
              <a:t>DON’T </a:t>
            </a:r>
            <a:r>
              <a:rPr lang="en-US" sz="6000" b="1" dirty="0"/>
              <a:t>TRY THIS AT </a:t>
            </a:r>
            <a:r>
              <a:rPr lang="en-US" sz="6000" b="1" dirty="0" smtClean="0"/>
              <a:t>HOME</a:t>
            </a:r>
          </a:p>
          <a:p>
            <a:endParaRPr lang="en-US" sz="6000" b="1" dirty="0" smtClean="0"/>
          </a:p>
          <a:p>
            <a:endParaRPr lang="en-US" sz="3600" b="1" dirty="0" smtClean="0"/>
          </a:p>
          <a:p>
            <a:endParaRPr lang="en-US" sz="3600" b="1" dirty="0"/>
          </a:p>
          <a:p>
            <a:endParaRPr lang="en-US" sz="3600" b="1" dirty="0"/>
          </a:p>
        </p:txBody>
      </p:sp>
      <p:sp>
        <p:nvSpPr>
          <p:cNvPr id="13" name="Parallelogram 12"/>
          <p:cNvSpPr/>
          <p:nvPr/>
        </p:nvSpPr>
        <p:spPr>
          <a:xfrm>
            <a:off x="2423160"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4" name="Parallelogram 13"/>
          <p:cNvSpPr/>
          <p:nvPr/>
        </p:nvSpPr>
        <p:spPr>
          <a:xfrm>
            <a:off x="3739896"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5" name="Parallelogram 14"/>
          <p:cNvSpPr/>
          <p:nvPr/>
        </p:nvSpPr>
        <p:spPr>
          <a:xfrm>
            <a:off x="5056632"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6" name="Parallelogram 15"/>
          <p:cNvSpPr/>
          <p:nvPr/>
        </p:nvSpPr>
        <p:spPr>
          <a:xfrm>
            <a:off x="6373368"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7" name="Parallelogram 16"/>
          <p:cNvSpPr/>
          <p:nvPr/>
        </p:nvSpPr>
        <p:spPr>
          <a:xfrm>
            <a:off x="7543800"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8" name="Parallelogram 17"/>
          <p:cNvSpPr/>
          <p:nvPr/>
        </p:nvSpPr>
        <p:spPr>
          <a:xfrm>
            <a:off x="8860536"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9" name="Parallelogram 18"/>
          <p:cNvSpPr/>
          <p:nvPr/>
        </p:nvSpPr>
        <p:spPr>
          <a:xfrm>
            <a:off x="10177272"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0" name="Parallelogram 19"/>
          <p:cNvSpPr/>
          <p:nvPr/>
        </p:nvSpPr>
        <p:spPr>
          <a:xfrm>
            <a:off x="11494008"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1" name="Parallelogram 20"/>
          <p:cNvSpPr/>
          <p:nvPr/>
        </p:nvSpPr>
        <p:spPr>
          <a:xfrm>
            <a:off x="11494008"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2" name="Parallelogram 21"/>
          <p:cNvSpPr/>
          <p:nvPr/>
        </p:nvSpPr>
        <p:spPr>
          <a:xfrm>
            <a:off x="12810744"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3" name="Parallelogram 22"/>
          <p:cNvSpPr/>
          <p:nvPr/>
        </p:nvSpPr>
        <p:spPr>
          <a:xfrm>
            <a:off x="14127480"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4" name="Parallelogram 23"/>
          <p:cNvSpPr/>
          <p:nvPr/>
        </p:nvSpPr>
        <p:spPr>
          <a:xfrm>
            <a:off x="2423160"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5" name="Parallelogram 24"/>
          <p:cNvSpPr/>
          <p:nvPr/>
        </p:nvSpPr>
        <p:spPr>
          <a:xfrm>
            <a:off x="3739896"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6" name="Parallelogram 25"/>
          <p:cNvSpPr/>
          <p:nvPr/>
        </p:nvSpPr>
        <p:spPr>
          <a:xfrm>
            <a:off x="5056632"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7" name="Parallelogram 26"/>
          <p:cNvSpPr/>
          <p:nvPr/>
        </p:nvSpPr>
        <p:spPr>
          <a:xfrm>
            <a:off x="6373368"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8" name="Parallelogram 27"/>
          <p:cNvSpPr/>
          <p:nvPr/>
        </p:nvSpPr>
        <p:spPr>
          <a:xfrm>
            <a:off x="7543800"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9" name="Parallelogram 28"/>
          <p:cNvSpPr/>
          <p:nvPr/>
        </p:nvSpPr>
        <p:spPr>
          <a:xfrm>
            <a:off x="8860536"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0" name="Parallelogram 29"/>
          <p:cNvSpPr/>
          <p:nvPr/>
        </p:nvSpPr>
        <p:spPr>
          <a:xfrm>
            <a:off x="10177272"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1" name="Parallelogram 30"/>
          <p:cNvSpPr/>
          <p:nvPr/>
        </p:nvSpPr>
        <p:spPr>
          <a:xfrm>
            <a:off x="11494008"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2" name="Parallelogram 31"/>
          <p:cNvSpPr/>
          <p:nvPr/>
        </p:nvSpPr>
        <p:spPr>
          <a:xfrm>
            <a:off x="11494008"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3" name="Parallelogram 32"/>
          <p:cNvSpPr/>
          <p:nvPr/>
        </p:nvSpPr>
        <p:spPr>
          <a:xfrm>
            <a:off x="12810744"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4" name="Parallelogram 33"/>
          <p:cNvSpPr/>
          <p:nvPr/>
        </p:nvSpPr>
        <p:spPr>
          <a:xfrm>
            <a:off x="14127480"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extLst>
      <p:ext uri="{BB962C8B-B14F-4D97-AF65-F5344CB8AC3E}">
        <p14:creationId xmlns:p14="http://schemas.microsoft.com/office/powerpoint/2010/main" val="990920228"/>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descr="https://documents.lucidchart.com/documents/5fd299a6-f9f2-4fba-b4b9-ad565d3a07ab/pages/0_0?a=1137&amp;x=-49&amp;y=-34&amp;w=1078&amp;h=746&amp;store=1&amp;accept=image%2F*&amp;auth=LCA%207482fbdbf57f5c46156c6ed3b0e071130f10df26-ts%3D1529313292"/>
          <p:cNvPicPr>
            <a:picLocks noChangeAspect="1" noChangeArrowheads="1"/>
          </p:cNvPicPr>
          <p:nvPr/>
        </p:nvPicPr>
        <p:blipFill rotWithShape="1">
          <a:blip r:embed="rId2">
            <a:extLst>
              <a:ext uri="{28A0092B-C50C-407E-A947-70E740481C1C}">
                <a14:useLocalDpi xmlns:a14="http://schemas.microsoft.com/office/drawing/2010/main" val="0"/>
              </a:ext>
            </a:extLst>
          </a:blip>
          <a:srcRect l="5659" t="6347" r="5657" b="6451"/>
          <a:stretch/>
        </p:blipFill>
        <p:spPr bwMode="auto">
          <a:xfrm>
            <a:off x="2267712" y="0"/>
            <a:ext cx="12435840" cy="84492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flipH="1">
            <a:off x="9610343" y="5816581"/>
            <a:ext cx="5568697" cy="15799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Missing signature on transaction….but sign</a:t>
            </a:r>
            <a:r>
              <a:rPr kumimoji="0" lang="en-US" sz="3200" b="0" i="0" u="none" strike="noStrike" cap="none" spc="0" normalizeH="0" dirty="0" smtClean="0">
                <a:ln>
                  <a:noFill/>
                </a:ln>
                <a:solidFill>
                  <a:srgbClr val="000000"/>
                </a:solidFill>
                <a:effectLst/>
                <a:uFillTx/>
                <a:latin typeface="Gill Sans"/>
                <a:ea typeface="Gill Sans"/>
                <a:cs typeface="Gill Sans"/>
                <a:sym typeface="Gill Sans"/>
              </a:rPr>
              <a:t> is not interesting to understand BLOCKCHAIN</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spTree>
    <p:extLst>
      <p:ext uri="{BB962C8B-B14F-4D97-AF65-F5344CB8AC3E}">
        <p14:creationId xmlns:p14="http://schemas.microsoft.com/office/powerpoint/2010/main" val="800244021"/>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Q&amp;A</a:t>
            </a:r>
            <a:endParaRPr lang="en-US" sz="9600" dirty="0"/>
          </a:p>
        </p:txBody>
      </p:sp>
      <p:sp>
        <p:nvSpPr>
          <p:cNvPr id="3" name="Rectangle 2"/>
          <p:cNvSpPr/>
          <p:nvPr/>
        </p:nvSpPr>
        <p:spPr>
          <a:xfrm>
            <a:off x="5184937" y="7822625"/>
            <a:ext cx="7156125" cy="584775"/>
          </a:xfrm>
          <a:prstGeom prst="rect">
            <a:avLst/>
          </a:prstGeom>
        </p:spPr>
        <p:txBody>
          <a:bodyPr wrap="none">
            <a:spAutoFit/>
          </a:bodyPr>
          <a:lstStyle/>
          <a:p>
            <a:pPr marL="215900"/>
            <a:r>
              <a:rPr lang="en-US" dirty="0"/>
              <a:t>https://</a:t>
            </a:r>
            <a:r>
              <a:rPr lang="en-US" dirty="0" err="1"/>
              <a:t>github.com</a:t>
            </a:r>
            <a:r>
              <a:rPr lang="en-US" dirty="0"/>
              <a:t>/</a:t>
            </a:r>
            <a:r>
              <a:rPr lang="en-US" dirty="0" err="1"/>
              <a:t>magemello</a:t>
            </a:r>
            <a:r>
              <a:rPr lang="en-US" dirty="0"/>
              <a:t>/</a:t>
            </a:r>
            <a:r>
              <a:rPr lang="en-US" dirty="0" err="1"/>
              <a:t>blockchain</a:t>
            </a:r>
            <a:endParaRPr lang="en-US" dirty="0"/>
          </a:p>
        </p:txBody>
      </p:sp>
    </p:spTree>
    <p:extLst>
      <p:ext uri="{BB962C8B-B14F-4D97-AF65-F5344CB8AC3E}">
        <p14:creationId xmlns:p14="http://schemas.microsoft.com/office/powerpoint/2010/main" val="1812423303"/>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ytuł 1"/>
          <p:cNvSpPr>
            <a:spLocks noGrp="1"/>
          </p:cNvSpPr>
          <p:nvPr>
            <p:ph type="title"/>
          </p:nvPr>
        </p:nvSpPr>
        <p:spPr>
          <a:xfrm>
            <a:off x="1970690" y="127000"/>
            <a:ext cx="13942410" cy="1498600"/>
          </a:xfrm>
        </p:spPr>
        <p:txBody>
          <a:bodyPr/>
          <a:lstStyle/>
          <a:p>
            <a:r>
              <a:rPr lang="pl-PL" dirty="0" err="1" smtClean="0"/>
              <a:t>Bitcoin</a:t>
            </a:r>
            <a:r>
              <a:rPr lang="pl-PL" dirty="0" smtClean="0"/>
              <a:t>?</a:t>
            </a:r>
            <a:endParaRPr lang="pl-PL" dirty="0"/>
          </a:p>
        </p:txBody>
      </p:sp>
      <p:pic>
        <p:nvPicPr>
          <p:cNvPr id="11" name="Picture 10" descr="mage result for bitcoi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0645" y="2332313"/>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687568" y="7801527"/>
            <a:ext cx="10934192"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…Bitcoin was the first</a:t>
            </a:r>
            <a:r>
              <a:rPr kumimoji="0" lang="en-US" sz="3200" b="0" i="0" u="none" strike="noStrike" cap="none" spc="0" normalizeH="0" dirty="0" smtClean="0">
                <a:ln>
                  <a:noFill/>
                </a:ln>
                <a:solidFill>
                  <a:srgbClr val="000000"/>
                </a:solidFill>
                <a:effectLst/>
                <a:uFillTx/>
                <a:latin typeface="Gill Sans"/>
                <a:ea typeface="Gill Sans"/>
                <a:cs typeface="Gill Sans"/>
                <a:sym typeface="Gill Sans"/>
              </a:rPr>
              <a:t> application developed using </a:t>
            </a:r>
            <a:r>
              <a:rPr kumimoji="0" lang="en-US" sz="3200" b="0" i="0" u="none" strike="noStrike" cap="none" spc="0" normalizeH="0" dirty="0" err="1" smtClean="0">
                <a:ln>
                  <a:noFill/>
                </a:ln>
                <a:solidFill>
                  <a:srgbClr val="000000"/>
                </a:solidFill>
                <a:effectLst/>
                <a:uFillTx/>
                <a:latin typeface="Gill Sans"/>
                <a:ea typeface="Gill Sans"/>
                <a:cs typeface="Gill Sans"/>
                <a:sym typeface="Gill Sans"/>
              </a:rPr>
              <a:t>blockchain</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spTree>
    <p:extLst>
      <p:ext uri="{BB962C8B-B14F-4D97-AF65-F5344CB8AC3E}">
        <p14:creationId xmlns:p14="http://schemas.microsoft.com/office/powerpoint/2010/main" val="1911317583"/>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1"/>
          <p:cNvSpPr>
            <a:spLocks noGrp="1"/>
          </p:cNvSpPr>
          <p:nvPr>
            <p:ph type="title"/>
          </p:nvPr>
        </p:nvSpPr>
        <p:spPr>
          <a:xfrm>
            <a:off x="1970690" y="127000"/>
            <a:ext cx="13942410" cy="1498600"/>
          </a:xfrm>
        </p:spPr>
        <p:txBody>
          <a:bodyPr/>
          <a:lstStyle/>
          <a:p>
            <a:r>
              <a:rPr lang="pl-PL" dirty="0" err="1" smtClean="0"/>
              <a:t>Ethereum</a:t>
            </a:r>
            <a:r>
              <a:rPr lang="pl-PL" dirty="0" smtClean="0"/>
              <a:t>?</a:t>
            </a:r>
            <a:endParaRPr lang="pl-PL" dirty="0"/>
          </a:p>
        </p:txBody>
      </p:sp>
      <p:pic>
        <p:nvPicPr>
          <p:cNvPr id="8" name="Picture 7" descr="mage result for Ethere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6127" y="2194560"/>
            <a:ext cx="5431536" cy="5431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516345"/>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1587500" y="0"/>
            <a:ext cx="14351000" cy="8407400"/>
          </a:xfrm>
          <a:prstGeom prst="rect">
            <a:avLst/>
          </a:prstGeom>
        </p:spPr>
        <p:txBody>
          <a:bodyPr numCol="1" anchor="ctr"/>
          <a:lstStyle>
            <a:lvl1pPr marL="749300" indent="-533400" defTabSz="546100">
              <a:spcBef>
                <a:spcPts val="1000"/>
              </a:spcBef>
              <a:buSzPct val="171000"/>
              <a:buChar char="•"/>
              <a:defRPr sz="4200">
                <a:latin typeface="Gill Sans"/>
                <a:ea typeface="Gill Sans"/>
                <a:cs typeface="Gill Sans"/>
                <a:sym typeface="Gill Sans"/>
              </a:defRPr>
            </a:lvl1pPr>
            <a:lvl2pPr marL="1113481" indent="-605481" defTabSz="546100">
              <a:spcBef>
                <a:spcPts val="1000"/>
              </a:spcBef>
              <a:buSzPct val="171000"/>
              <a:buChar char="•"/>
              <a:defRPr sz="4200">
                <a:latin typeface="Gill Sans"/>
                <a:ea typeface="Gill Sans"/>
                <a:cs typeface="Gill Sans"/>
                <a:sym typeface="Gill Sans"/>
              </a:defRPr>
            </a:lvl2pPr>
            <a:lvl3pPr marL="1405581" indent="-605481" defTabSz="546100">
              <a:spcBef>
                <a:spcPts val="1000"/>
              </a:spcBef>
              <a:buSzPct val="171000"/>
              <a:buChar char="•"/>
              <a:defRPr sz="4200">
                <a:latin typeface="Gill Sans"/>
                <a:ea typeface="Gill Sans"/>
                <a:cs typeface="Gill Sans"/>
                <a:sym typeface="Gill Sans"/>
              </a:defRPr>
            </a:lvl3pPr>
            <a:lvl4pPr marL="1710381" indent="-605481" defTabSz="546100">
              <a:spcBef>
                <a:spcPts val="1000"/>
              </a:spcBef>
              <a:buSzPct val="171000"/>
              <a:buChar char="•"/>
              <a:defRPr sz="4200">
                <a:latin typeface="Gill Sans"/>
                <a:ea typeface="Gill Sans"/>
                <a:cs typeface="Gill Sans"/>
                <a:sym typeface="Gill Sans"/>
              </a:defRPr>
            </a:lvl4pPr>
            <a:lvl5pPr marL="2002481" indent="-605481" defTabSz="546100">
              <a:spcBef>
                <a:spcPts val="1000"/>
              </a:spcBef>
              <a:buSzPct val="171000"/>
              <a:buChar char="•"/>
              <a:defRPr sz="4200">
                <a:latin typeface="Gill Sans"/>
                <a:ea typeface="Gill Sans"/>
                <a:cs typeface="Gill Sans"/>
                <a:sym typeface="Gill Sans"/>
              </a:defRPr>
            </a:lvl5pPr>
            <a:lvl6pPr marL="2294581" indent="-605481" defTabSz="546100">
              <a:spcBef>
                <a:spcPts val="1000"/>
              </a:spcBef>
              <a:buSzPct val="171000"/>
              <a:buChar char="•"/>
              <a:defRPr sz="4200">
                <a:latin typeface="Gill Sans"/>
                <a:ea typeface="Gill Sans"/>
                <a:cs typeface="Gill Sans"/>
                <a:sym typeface="Gill Sans"/>
              </a:defRPr>
            </a:lvl6pPr>
            <a:lvl7pPr marL="2586681" indent="-605481" defTabSz="546100">
              <a:spcBef>
                <a:spcPts val="1000"/>
              </a:spcBef>
              <a:buSzPct val="171000"/>
              <a:buChar char="•"/>
              <a:defRPr sz="4200">
                <a:latin typeface="Gill Sans"/>
                <a:ea typeface="Gill Sans"/>
                <a:cs typeface="Gill Sans"/>
                <a:sym typeface="Gill Sans"/>
              </a:defRPr>
            </a:lvl7pPr>
            <a:lvl8pPr marL="2878781" indent="-605481" defTabSz="546100">
              <a:spcBef>
                <a:spcPts val="1000"/>
              </a:spcBef>
              <a:buSzPct val="171000"/>
              <a:buChar char="•"/>
              <a:defRPr sz="4200">
                <a:latin typeface="Gill Sans"/>
                <a:ea typeface="Gill Sans"/>
                <a:cs typeface="Gill Sans"/>
                <a:sym typeface="Gill Sans"/>
              </a:defRPr>
            </a:lvl8pPr>
            <a:lvl9pPr marL="3170881" indent="-605481" defTabSz="546100">
              <a:spcBef>
                <a:spcPts val="1000"/>
              </a:spcBef>
              <a:buSzPct val="171000"/>
              <a:buChar char="•"/>
              <a:defRPr sz="4200">
                <a:latin typeface="Gill Sans"/>
                <a:ea typeface="Gill Sans"/>
                <a:cs typeface="Gill Sans"/>
                <a:sym typeface="Gill Sans"/>
              </a:defRPr>
            </a:lvl9pPr>
          </a:lstStyle>
          <a:p>
            <a:pPr marL="0" indent="0" algn="ctr" defTabSz="914400">
              <a:spcBef>
                <a:spcPts val="0"/>
              </a:spcBef>
              <a:buSzTx/>
              <a:buFontTx/>
              <a:buNone/>
              <a:defRPr/>
            </a:pPr>
            <a:r>
              <a:rPr lang="en-US" sz="9600" smtClean="0"/>
              <a:t>…NOT JUST THAT…</a:t>
            </a:r>
            <a:endParaRPr lang="en-US" sz="9600" dirty="0"/>
          </a:p>
        </p:txBody>
      </p:sp>
    </p:spTree>
    <p:extLst>
      <p:ext uri="{BB962C8B-B14F-4D97-AF65-F5344CB8AC3E}">
        <p14:creationId xmlns:p14="http://schemas.microsoft.com/office/powerpoint/2010/main" val="1749370944"/>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Bold"/>
        <a:ea typeface="Arial Bold"/>
        <a:cs typeface="Arial Bold"/>
      </a:majorFont>
      <a:minorFont>
        <a:latin typeface="Arial Bold"/>
        <a:ea typeface="Arial Bold"/>
        <a:cs typeface="Arial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Bold"/>
        <a:ea typeface="Arial Bold"/>
        <a:cs typeface="Arial Bold"/>
      </a:majorFont>
      <a:minorFont>
        <a:latin typeface="Arial Bold"/>
        <a:ea typeface="Arial Bold"/>
        <a:cs typeface="Arial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14292</TotalTime>
  <Words>1715</Words>
  <Application>Microsoft Macintosh PowerPoint</Application>
  <PresentationFormat>Custom</PresentationFormat>
  <Paragraphs>364</Paragraphs>
  <Slides>62</Slides>
  <Notes>23</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 Bold</vt:lpstr>
      <vt:lpstr>Calibri</vt:lpstr>
      <vt:lpstr>Gill Sans</vt:lpstr>
      <vt:lpstr>Lucida Grande</vt:lpstr>
      <vt:lpstr>Roboto</vt:lpstr>
      <vt:lpstr>Arial</vt:lpstr>
      <vt:lpstr>White</vt:lpstr>
      <vt:lpstr>Blockchain By Code examples</vt:lpstr>
      <vt:lpstr>PowerPoint Presentation</vt:lpstr>
      <vt:lpstr>PowerPoint Presentation</vt:lpstr>
      <vt:lpstr>Agenda</vt:lpstr>
      <vt:lpstr>Git repo example</vt:lpstr>
      <vt:lpstr>PowerPoint Presentation</vt:lpstr>
      <vt:lpstr>Bitcoin?</vt:lpstr>
      <vt:lpstr>Ethereum?</vt:lpstr>
      <vt:lpstr>PowerPoint Presentation</vt:lpstr>
      <vt:lpstr>PowerPoint Presentation</vt:lpstr>
      <vt:lpstr>PowerPoint Presentation</vt:lpstr>
      <vt:lpstr>Systems architectures</vt:lpstr>
      <vt:lpstr>Centralized</vt:lpstr>
      <vt:lpstr>Decentralized</vt:lpstr>
      <vt:lpstr>Distributed</vt:lpstr>
      <vt:lpstr>CAP Theorem</vt:lpstr>
      <vt:lpstr>Blockchain phenomenon</vt:lpstr>
      <vt:lpstr>PowerPoint Presentation</vt:lpstr>
      <vt:lpstr>Main concepts</vt:lpstr>
      <vt:lpstr>PowerPoint Presentation</vt:lpstr>
      <vt:lpstr>Transaction</vt:lpstr>
      <vt:lpstr>Transaction Lifecycle</vt:lpstr>
      <vt:lpstr>PowerPoint Presentation</vt:lpstr>
      <vt:lpstr>PowerPoint Presentation</vt:lpstr>
      <vt:lpstr>Cryptography</vt:lpstr>
      <vt:lpstr>Asymmetric encryption</vt:lpstr>
      <vt:lpstr>Sign Transaction</vt:lpstr>
      <vt:lpstr>PowerPoint Presentation</vt:lpstr>
      <vt:lpstr>Block</vt:lpstr>
      <vt:lpstr>Blockchain is a trust machine </vt:lpstr>
      <vt:lpstr>Blocks</vt:lpstr>
      <vt:lpstr>PowerPoint Presentation</vt:lpstr>
      <vt:lpstr>PowerPoint Presentation</vt:lpstr>
      <vt:lpstr>Hashing</vt:lpstr>
      <vt:lpstr>Hashing</vt:lpstr>
      <vt:lpstr>Hashing</vt:lpstr>
      <vt:lpstr>PowerPoint Presentation</vt:lpstr>
      <vt:lpstr>PowerPoint Presentation</vt:lpstr>
      <vt:lpstr>Ledger</vt:lpstr>
      <vt:lpstr>Ledger</vt:lpstr>
      <vt:lpstr>PowerPoint Presentation</vt:lpstr>
      <vt:lpstr>PowerPoint Presentation</vt:lpstr>
      <vt:lpstr>Mining</vt:lpstr>
      <vt:lpstr>Proof of work</vt:lpstr>
      <vt:lpstr>PowerPoint Presentation</vt:lpstr>
      <vt:lpstr>PowerPoint Presentation</vt:lpstr>
      <vt:lpstr>Consensus</vt:lpstr>
      <vt:lpstr>PowerPoint Presentation</vt:lpstr>
      <vt:lpstr>PowerPoint Presentation</vt:lpstr>
      <vt:lpstr>PowerPoint Presentation</vt:lpstr>
      <vt:lpstr>PowerPoint Presentation</vt:lpstr>
      <vt:lpstr>Smart contracts</vt:lpstr>
      <vt:lpstr>Smart contracts</vt:lpstr>
      <vt:lpstr>PowerPoint Presentation</vt:lpstr>
      <vt:lpstr>Blockchain Evolution</vt:lpstr>
      <vt:lpstr>WEB Evolution</vt:lpstr>
      <vt:lpstr>WEB 3.0</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dc:title>
  <dc:creator>Grzegorz</dc:creator>
  <cp:lastModifiedBy>Mario Romano</cp:lastModifiedBy>
  <cp:revision>256</cp:revision>
  <dcterms:modified xsi:type="dcterms:W3CDTF">2018-06-21T22:39:44Z</dcterms:modified>
</cp:coreProperties>
</file>